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1366" r:id="rId4"/>
    <p:sldId id="256" r:id="rId5"/>
    <p:sldId id="1369" r:id="rId6"/>
    <p:sldId id="1368" r:id="rId7"/>
    <p:sldId id="1365" r:id="rId8"/>
    <p:sldId id="1370" r:id="rId9"/>
    <p:sldId id="1371" r:id="rId10"/>
    <p:sldId id="1372" r:id="rId11"/>
    <p:sldId id="1378" r:id="rId12"/>
    <p:sldId id="1376" r:id="rId13"/>
    <p:sldId id="1373" r:id="rId14"/>
    <p:sldId id="1375" r:id="rId15"/>
    <p:sldId id="1374" r:id="rId16"/>
    <p:sldId id="1377" r:id="rId17"/>
    <p:sldId id="272" r:id="rId18"/>
    <p:sldId id="273" r:id="rId19"/>
    <p:sldId id="274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35"/>
    <a:srgbClr val="002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7779" autoAdjust="0"/>
  </p:normalViewPr>
  <p:slideViewPr>
    <p:cSldViewPr snapToGrid="0">
      <p:cViewPr varScale="1">
        <p:scale>
          <a:sx n="93" d="100"/>
          <a:sy n="93" d="100"/>
        </p:scale>
        <p:origin x="65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ldor\Documents\Dissertation\Growth%20chapter\Growth%20fig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17701124774529"/>
          <c:y val="0.21390430184737907"/>
          <c:w val="0.8117678146745354"/>
          <c:h val="0.59893204517266141"/>
        </c:manualLayout>
      </c:layout>
      <c:scatterChart>
        <c:scatterStyle val="lineMarker"/>
        <c:varyColors val="0"/>
        <c:ser>
          <c:idx val="1"/>
          <c:order val="0"/>
          <c:tx>
            <c:v>Model</c:v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BAPL!$D$2:$D$18</c:f>
              <c:numCache>
                <c:formatCode>General</c:formatCode>
                <c:ptCount val="1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  <c:pt idx="9">
                  <c:v>19</c:v>
                </c:pt>
                <c:pt idx="10">
                  <c:v>21</c:v>
                </c:pt>
                <c:pt idx="11">
                  <c:v>23</c:v>
                </c:pt>
                <c:pt idx="12">
                  <c:v>25</c:v>
                </c:pt>
                <c:pt idx="13">
                  <c:v>27</c:v>
                </c:pt>
                <c:pt idx="14">
                  <c:v>29</c:v>
                </c:pt>
                <c:pt idx="15">
                  <c:v>31</c:v>
                </c:pt>
                <c:pt idx="16">
                  <c:v>33</c:v>
                </c:pt>
              </c:numCache>
            </c:numRef>
          </c:xVal>
          <c:yVal>
            <c:numRef>
              <c:f>BAPL!$E$2:$E$18</c:f>
              <c:numCache>
                <c:formatCode>General</c:formatCode>
                <c:ptCount val="17"/>
                <c:pt idx="0">
                  <c:v>0</c:v>
                </c:pt>
                <c:pt idx="1">
                  <c:v>9.2652022000000001E-2</c:v>
                </c:pt>
                <c:pt idx="2">
                  <c:v>0.12468894999999999</c:v>
                </c:pt>
                <c:pt idx="3">
                  <c:v>0.151074342</c:v>
                </c:pt>
                <c:pt idx="4">
                  <c:v>0.171808198</c:v>
                </c:pt>
                <c:pt idx="5">
                  <c:v>0.18689051799999998</c:v>
                </c:pt>
                <c:pt idx="6">
                  <c:v>0.196321302</c:v>
                </c:pt>
                <c:pt idx="7">
                  <c:v>0.20010055000000002</c:v>
                </c:pt>
                <c:pt idx="8">
                  <c:v>0.19822826200000004</c:v>
                </c:pt>
                <c:pt idx="9">
                  <c:v>0.190704438</c:v>
                </c:pt>
                <c:pt idx="10">
                  <c:v>0.17752907800000001</c:v>
                </c:pt>
                <c:pt idx="11">
                  <c:v>0.15870218200000002</c:v>
                </c:pt>
                <c:pt idx="12">
                  <c:v>0.13422375000000003</c:v>
                </c:pt>
                <c:pt idx="13">
                  <c:v>0.10409378200000008</c:v>
                </c:pt>
                <c:pt idx="14">
                  <c:v>6.831227800000006E-2</c:v>
                </c:pt>
                <c:pt idx="15">
                  <c:v>2.6879238000000041E-2</c:v>
                </c:pt>
                <c:pt idx="16">
                  <c:v>-2.0205337999999899E-2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9B-4F50-86AE-6065F51B69C0}"/>
            </c:ext>
          </c:extLst>
        </c:ser>
        <c:ser>
          <c:idx val="0"/>
          <c:order val="1"/>
          <c:tx>
            <c:v>Data</c:v>
          </c:tx>
          <c:spPr>
            <a:ln w="28575">
              <a:noFill/>
            </a:ln>
          </c:spPr>
          <c:marker>
            <c:symbol val="circle"/>
            <c:size val="4"/>
            <c:spPr>
              <a:solidFill>
                <a:srgbClr val="FF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BAPL!$A$2:$A$308</c:f>
              <c:numCache>
                <c:formatCode>General</c:formatCode>
                <c:ptCount val="307"/>
                <c:pt idx="0">
                  <c:v>21.2</c:v>
                </c:pt>
                <c:pt idx="1">
                  <c:v>21.2</c:v>
                </c:pt>
                <c:pt idx="2">
                  <c:v>13.9</c:v>
                </c:pt>
                <c:pt idx="3">
                  <c:v>26.8</c:v>
                </c:pt>
                <c:pt idx="4">
                  <c:v>10</c:v>
                </c:pt>
                <c:pt idx="5">
                  <c:v>1.1000000000000001</c:v>
                </c:pt>
                <c:pt idx="6">
                  <c:v>5.4</c:v>
                </c:pt>
                <c:pt idx="7">
                  <c:v>5.3</c:v>
                </c:pt>
                <c:pt idx="8">
                  <c:v>14.6</c:v>
                </c:pt>
                <c:pt idx="9">
                  <c:v>12.8</c:v>
                </c:pt>
                <c:pt idx="10">
                  <c:v>8.5</c:v>
                </c:pt>
                <c:pt idx="11">
                  <c:v>34.4</c:v>
                </c:pt>
                <c:pt idx="12">
                  <c:v>5.7</c:v>
                </c:pt>
                <c:pt idx="13">
                  <c:v>2.7</c:v>
                </c:pt>
                <c:pt idx="14">
                  <c:v>1.5</c:v>
                </c:pt>
                <c:pt idx="15">
                  <c:v>1.3</c:v>
                </c:pt>
                <c:pt idx="16">
                  <c:v>12.1</c:v>
                </c:pt>
                <c:pt idx="17">
                  <c:v>7.1</c:v>
                </c:pt>
                <c:pt idx="18">
                  <c:v>12.7</c:v>
                </c:pt>
                <c:pt idx="19">
                  <c:v>7.7</c:v>
                </c:pt>
                <c:pt idx="20">
                  <c:v>3.1</c:v>
                </c:pt>
                <c:pt idx="21">
                  <c:v>5.2</c:v>
                </c:pt>
                <c:pt idx="22">
                  <c:v>5.4</c:v>
                </c:pt>
                <c:pt idx="23">
                  <c:v>6.9</c:v>
                </c:pt>
                <c:pt idx="24">
                  <c:v>7.1</c:v>
                </c:pt>
                <c:pt idx="25">
                  <c:v>10.5</c:v>
                </c:pt>
                <c:pt idx="26">
                  <c:v>11.5</c:v>
                </c:pt>
                <c:pt idx="27">
                  <c:v>6.7</c:v>
                </c:pt>
                <c:pt idx="28">
                  <c:v>4.8</c:v>
                </c:pt>
                <c:pt idx="29">
                  <c:v>30.7</c:v>
                </c:pt>
                <c:pt idx="30">
                  <c:v>5.7</c:v>
                </c:pt>
                <c:pt idx="31">
                  <c:v>7</c:v>
                </c:pt>
                <c:pt idx="32">
                  <c:v>4.5999999999999996</c:v>
                </c:pt>
                <c:pt idx="33">
                  <c:v>10.6</c:v>
                </c:pt>
                <c:pt idx="34">
                  <c:v>8</c:v>
                </c:pt>
                <c:pt idx="35">
                  <c:v>8.8000000000000007</c:v>
                </c:pt>
                <c:pt idx="36">
                  <c:v>9.1</c:v>
                </c:pt>
                <c:pt idx="37">
                  <c:v>9.3000000000000007</c:v>
                </c:pt>
                <c:pt idx="38">
                  <c:v>9.6</c:v>
                </c:pt>
                <c:pt idx="39">
                  <c:v>7.4</c:v>
                </c:pt>
                <c:pt idx="40">
                  <c:v>10.1</c:v>
                </c:pt>
                <c:pt idx="41">
                  <c:v>13.1</c:v>
                </c:pt>
                <c:pt idx="42">
                  <c:v>8.1</c:v>
                </c:pt>
                <c:pt idx="43">
                  <c:v>12.7</c:v>
                </c:pt>
                <c:pt idx="44">
                  <c:v>6.1</c:v>
                </c:pt>
                <c:pt idx="45">
                  <c:v>9.3000000000000007</c:v>
                </c:pt>
                <c:pt idx="46">
                  <c:v>6.1</c:v>
                </c:pt>
                <c:pt idx="47">
                  <c:v>8.3000000000000007</c:v>
                </c:pt>
                <c:pt idx="48">
                  <c:v>7.6</c:v>
                </c:pt>
                <c:pt idx="49">
                  <c:v>11.2</c:v>
                </c:pt>
                <c:pt idx="50">
                  <c:v>10.5</c:v>
                </c:pt>
                <c:pt idx="51">
                  <c:v>7.8</c:v>
                </c:pt>
                <c:pt idx="52">
                  <c:v>7</c:v>
                </c:pt>
                <c:pt idx="53">
                  <c:v>11.3</c:v>
                </c:pt>
                <c:pt idx="54">
                  <c:v>7.9</c:v>
                </c:pt>
                <c:pt idx="55">
                  <c:v>7.4</c:v>
                </c:pt>
                <c:pt idx="56">
                  <c:v>30.3</c:v>
                </c:pt>
                <c:pt idx="57">
                  <c:v>5.7</c:v>
                </c:pt>
                <c:pt idx="58">
                  <c:v>5</c:v>
                </c:pt>
                <c:pt idx="59">
                  <c:v>5</c:v>
                </c:pt>
                <c:pt idx="60">
                  <c:v>6.7</c:v>
                </c:pt>
                <c:pt idx="61">
                  <c:v>8.4</c:v>
                </c:pt>
                <c:pt idx="62">
                  <c:v>26.4</c:v>
                </c:pt>
                <c:pt idx="63">
                  <c:v>29.5</c:v>
                </c:pt>
                <c:pt idx="64">
                  <c:v>5.4</c:v>
                </c:pt>
                <c:pt idx="65">
                  <c:v>5.2</c:v>
                </c:pt>
                <c:pt idx="66">
                  <c:v>5.3</c:v>
                </c:pt>
                <c:pt idx="67">
                  <c:v>6.9</c:v>
                </c:pt>
                <c:pt idx="68">
                  <c:v>5.4</c:v>
                </c:pt>
                <c:pt idx="69">
                  <c:v>4.9000000000000004</c:v>
                </c:pt>
                <c:pt idx="70">
                  <c:v>5.9</c:v>
                </c:pt>
                <c:pt idx="71">
                  <c:v>5</c:v>
                </c:pt>
                <c:pt idx="72">
                  <c:v>5.9</c:v>
                </c:pt>
                <c:pt idx="73">
                  <c:v>2</c:v>
                </c:pt>
                <c:pt idx="74">
                  <c:v>6</c:v>
                </c:pt>
                <c:pt idx="75">
                  <c:v>4.0999999999999996</c:v>
                </c:pt>
                <c:pt idx="76">
                  <c:v>2.5</c:v>
                </c:pt>
                <c:pt idx="77">
                  <c:v>2.7</c:v>
                </c:pt>
                <c:pt idx="78">
                  <c:v>6.2</c:v>
                </c:pt>
                <c:pt idx="79">
                  <c:v>8.5</c:v>
                </c:pt>
                <c:pt idx="80">
                  <c:v>5</c:v>
                </c:pt>
                <c:pt idx="81">
                  <c:v>3</c:v>
                </c:pt>
                <c:pt idx="82">
                  <c:v>3.2</c:v>
                </c:pt>
                <c:pt idx="83">
                  <c:v>5.3</c:v>
                </c:pt>
                <c:pt idx="84">
                  <c:v>8.4</c:v>
                </c:pt>
                <c:pt idx="85">
                  <c:v>7</c:v>
                </c:pt>
                <c:pt idx="86">
                  <c:v>6.9</c:v>
                </c:pt>
                <c:pt idx="87">
                  <c:v>5</c:v>
                </c:pt>
                <c:pt idx="88">
                  <c:v>6.3</c:v>
                </c:pt>
                <c:pt idx="89">
                  <c:v>7</c:v>
                </c:pt>
                <c:pt idx="90">
                  <c:v>9.9</c:v>
                </c:pt>
                <c:pt idx="91">
                  <c:v>7.3</c:v>
                </c:pt>
                <c:pt idx="92">
                  <c:v>6</c:v>
                </c:pt>
                <c:pt idx="93">
                  <c:v>7.7</c:v>
                </c:pt>
                <c:pt idx="94">
                  <c:v>6</c:v>
                </c:pt>
                <c:pt idx="95">
                  <c:v>8.3000000000000007</c:v>
                </c:pt>
                <c:pt idx="96">
                  <c:v>5.5</c:v>
                </c:pt>
                <c:pt idx="97">
                  <c:v>5.5</c:v>
                </c:pt>
                <c:pt idx="98">
                  <c:v>7.8</c:v>
                </c:pt>
                <c:pt idx="99">
                  <c:v>6.7</c:v>
                </c:pt>
                <c:pt idx="100">
                  <c:v>5.3</c:v>
                </c:pt>
                <c:pt idx="101">
                  <c:v>8.1999999999999993</c:v>
                </c:pt>
                <c:pt idx="102">
                  <c:v>6.6</c:v>
                </c:pt>
                <c:pt idx="103">
                  <c:v>7.7</c:v>
                </c:pt>
                <c:pt idx="104">
                  <c:v>5.8</c:v>
                </c:pt>
                <c:pt idx="105">
                  <c:v>6.4</c:v>
                </c:pt>
                <c:pt idx="106">
                  <c:v>6.4</c:v>
                </c:pt>
                <c:pt idx="107">
                  <c:v>6.1</c:v>
                </c:pt>
                <c:pt idx="108">
                  <c:v>5.3</c:v>
                </c:pt>
                <c:pt idx="109">
                  <c:v>9.9</c:v>
                </c:pt>
                <c:pt idx="110">
                  <c:v>6.4</c:v>
                </c:pt>
                <c:pt idx="111">
                  <c:v>12.1</c:v>
                </c:pt>
                <c:pt idx="112">
                  <c:v>3.7</c:v>
                </c:pt>
                <c:pt idx="113">
                  <c:v>8.9</c:v>
                </c:pt>
                <c:pt idx="114">
                  <c:v>13.4</c:v>
                </c:pt>
                <c:pt idx="115">
                  <c:v>5.6</c:v>
                </c:pt>
                <c:pt idx="116">
                  <c:v>14</c:v>
                </c:pt>
                <c:pt idx="117">
                  <c:v>5.3</c:v>
                </c:pt>
                <c:pt idx="118">
                  <c:v>9.4</c:v>
                </c:pt>
                <c:pt idx="119">
                  <c:v>2.2999999999999998</c:v>
                </c:pt>
                <c:pt idx="120">
                  <c:v>6.4</c:v>
                </c:pt>
                <c:pt idx="121">
                  <c:v>7.6</c:v>
                </c:pt>
                <c:pt idx="122">
                  <c:v>8.5</c:v>
                </c:pt>
                <c:pt idx="123">
                  <c:v>8.1999999999999993</c:v>
                </c:pt>
                <c:pt idx="124">
                  <c:v>6.6</c:v>
                </c:pt>
                <c:pt idx="125">
                  <c:v>1.8</c:v>
                </c:pt>
                <c:pt idx="126">
                  <c:v>1.8</c:v>
                </c:pt>
                <c:pt idx="127">
                  <c:v>5.5</c:v>
                </c:pt>
                <c:pt idx="128">
                  <c:v>4.8</c:v>
                </c:pt>
                <c:pt idx="129">
                  <c:v>2.8</c:v>
                </c:pt>
                <c:pt idx="130">
                  <c:v>5</c:v>
                </c:pt>
                <c:pt idx="131">
                  <c:v>1</c:v>
                </c:pt>
                <c:pt idx="132">
                  <c:v>6.7</c:v>
                </c:pt>
                <c:pt idx="133">
                  <c:v>5.8</c:v>
                </c:pt>
                <c:pt idx="134">
                  <c:v>3.5</c:v>
                </c:pt>
                <c:pt idx="135">
                  <c:v>1.6</c:v>
                </c:pt>
                <c:pt idx="136">
                  <c:v>7.4</c:v>
                </c:pt>
                <c:pt idx="137">
                  <c:v>3.6</c:v>
                </c:pt>
                <c:pt idx="138">
                  <c:v>5.6</c:v>
                </c:pt>
                <c:pt idx="139">
                  <c:v>3.8</c:v>
                </c:pt>
                <c:pt idx="140">
                  <c:v>9.1999999999999993</c:v>
                </c:pt>
                <c:pt idx="141">
                  <c:v>5.8</c:v>
                </c:pt>
                <c:pt idx="142">
                  <c:v>3.5</c:v>
                </c:pt>
                <c:pt idx="143">
                  <c:v>3.7</c:v>
                </c:pt>
                <c:pt idx="144">
                  <c:v>1.9</c:v>
                </c:pt>
                <c:pt idx="145">
                  <c:v>6.2</c:v>
                </c:pt>
                <c:pt idx="146">
                  <c:v>7.4</c:v>
                </c:pt>
                <c:pt idx="147">
                  <c:v>5.0999999999999996</c:v>
                </c:pt>
                <c:pt idx="148">
                  <c:v>4.0999999999999996</c:v>
                </c:pt>
                <c:pt idx="149">
                  <c:v>6.2</c:v>
                </c:pt>
                <c:pt idx="150">
                  <c:v>4.5999999999999996</c:v>
                </c:pt>
                <c:pt idx="151">
                  <c:v>7.5</c:v>
                </c:pt>
                <c:pt idx="152">
                  <c:v>6.5</c:v>
                </c:pt>
                <c:pt idx="153">
                  <c:v>8.1</c:v>
                </c:pt>
                <c:pt idx="154">
                  <c:v>5.3</c:v>
                </c:pt>
                <c:pt idx="155">
                  <c:v>2.6</c:v>
                </c:pt>
                <c:pt idx="156">
                  <c:v>6.7</c:v>
                </c:pt>
                <c:pt idx="157">
                  <c:v>2.1</c:v>
                </c:pt>
                <c:pt idx="158">
                  <c:v>8.1</c:v>
                </c:pt>
                <c:pt idx="159">
                  <c:v>7.4</c:v>
                </c:pt>
                <c:pt idx="160">
                  <c:v>8.4</c:v>
                </c:pt>
                <c:pt idx="161">
                  <c:v>4</c:v>
                </c:pt>
                <c:pt idx="162">
                  <c:v>2.8</c:v>
                </c:pt>
                <c:pt idx="163">
                  <c:v>2</c:v>
                </c:pt>
                <c:pt idx="164">
                  <c:v>7.9</c:v>
                </c:pt>
                <c:pt idx="165">
                  <c:v>3.1</c:v>
                </c:pt>
                <c:pt idx="166">
                  <c:v>10.1</c:v>
                </c:pt>
                <c:pt idx="167">
                  <c:v>8.8000000000000007</c:v>
                </c:pt>
                <c:pt idx="168">
                  <c:v>5</c:v>
                </c:pt>
                <c:pt idx="169">
                  <c:v>7.8</c:v>
                </c:pt>
                <c:pt idx="170">
                  <c:v>6.3</c:v>
                </c:pt>
                <c:pt idx="171">
                  <c:v>7.7</c:v>
                </c:pt>
                <c:pt idx="172">
                  <c:v>5.3</c:v>
                </c:pt>
                <c:pt idx="173">
                  <c:v>8</c:v>
                </c:pt>
                <c:pt idx="174">
                  <c:v>8</c:v>
                </c:pt>
                <c:pt idx="175">
                  <c:v>9.5</c:v>
                </c:pt>
                <c:pt idx="176">
                  <c:v>8.5</c:v>
                </c:pt>
                <c:pt idx="177">
                  <c:v>5.7</c:v>
                </c:pt>
                <c:pt idx="178">
                  <c:v>10.5</c:v>
                </c:pt>
                <c:pt idx="179">
                  <c:v>12.6</c:v>
                </c:pt>
                <c:pt idx="180">
                  <c:v>11.3</c:v>
                </c:pt>
                <c:pt idx="181">
                  <c:v>8.5</c:v>
                </c:pt>
                <c:pt idx="182">
                  <c:v>8.6</c:v>
                </c:pt>
                <c:pt idx="183">
                  <c:v>11</c:v>
                </c:pt>
                <c:pt idx="184">
                  <c:v>8.9</c:v>
                </c:pt>
                <c:pt idx="185">
                  <c:v>8.9</c:v>
                </c:pt>
                <c:pt idx="186">
                  <c:v>11.1</c:v>
                </c:pt>
                <c:pt idx="187">
                  <c:v>5.2</c:v>
                </c:pt>
                <c:pt idx="188">
                  <c:v>7.9</c:v>
                </c:pt>
                <c:pt idx="189">
                  <c:v>2.4</c:v>
                </c:pt>
                <c:pt idx="190">
                  <c:v>7.4</c:v>
                </c:pt>
                <c:pt idx="191">
                  <c:v>20</c:v>
                </c:pt>
                <c:pt idx="192">
                  <c:v>12.7</c:v>
                </c:pt>
                <c:pt idx="193">
                  <c:v>2.9</c:v>
                </c:pt>
                <c:pt idx="194">
                  <c:v>2.6</c:v>
                </c:pt>
                <c:pt idx="195">
                  <c:v>11.8</c:v>
                </c:pt>
                <c:pt idx="196">
                  <c:v>9.1</c:v>
                </c:pt>
                <c:pt idx="197">
                  <c:v>7.5</c:v>
                </c:pt>
                <c:pt idx="198">
                  <c:v>9.8000000000000007</c:v>
                </c:pt>
                <c:pt idx="199">
                  <c:v>7.3</c:v>
                </c:pt>
                <c:pt idx="200">
                  <c:v>7.3</c:v>
                </c:pt>
                <c:pt idx="201">
                  <c:v>4.5</c:v>
                </c:pt>
                <c:pt idx="202">
                  <c:v>6.2</c:v>
                </c:pt>
                <c:pt idx="203">
                  <c:v>9.3000000000000007</c:v>
                </c:pt>
                <c:pt idx="204">
                  <c:v>5.5</c:v>
                </c:pt>
                <c:pt idx="205">
                  <c:v>9.6</c:v>
                </c:pt>
                <c:pt idx="206">
                  <c:v>7.2</c:v>
                </c:pt>
                <c:pt idx="207">
                  <c:v>11.4</c:v>
                </c:pt>
                <c:pt idx="208">
                  <c:v>9.8000000000000007</c:v>
                </c:pt>
                <c:pt idx="209">
                  <c:v>9.9</c:v>
                </c:pt>
                <c:pt idx="210">
                  <c:v>6.4</c:v>
                </c:pt>
                <c:pt idx="211">
                  <c:v>4.7</c:v>
                </c:pt>
                <c:pt idx="212">
                  <c:v>13.8</c:v>
                </c:pt>
                <c:pt idx="213">
                  <c:v>11.9</c:v>
                </c:pt>
                <c:pt idx="214">
                  <c:v>10.3</c:v>
                </c:pt>
                <c:pt idx="215">
                  <c:v>4.9000000000000004</c:v>
                </c:pt>
                <c:pt idx="216">
                  <c:v>3.9</c:v>
                </c:pt>
                <c:pt idx="217">
                  <c:v>8.3000000000000007</c:v>
                </c:pt>
                <c:pt idx="218">
                  <c:v>1.3</c:v>
                </c:pt>
                <c:pt idx="219">
                  <c:v>5.9</c:v>
                </c:pt>
                <c:pt idx="220">
                  <c:v>7.1</c:v>
                </c:pt>
                <c:pt idx="221">
                  <c:v>13.1</c:v>
                </c:pt>
                <c:pt idx="222">
                  <c:v>7.5</c:v>
                </c:pt>
                <c:pt idx="223">
                  <c:v>22.6</c:v>
                </c:pt>
                <c:pt idx="224">
                  <c:v>6.4</c:v>
                </c:pt>
                <c:pt idx="225">
                  <c:v>6.1</c:v>
                </c:pt>
                <c:pt idx="226">
                  <c:v>5.0999999999999996</c:v>
                </c:pt>
                <c:pt idx="227">
                  <c:v>20.9</c:v>
                </c:pt>
                <c:pt idx="228">
                  <c:v>9.3000000000000007</c:v>
                </c:pt>
                <c:pt idx="229">
                  <c:v>4.8</c:v>
                </c:pt>
                <c:pt idx="230">
                  <c:v>21.8</c:v>
                </c:pt>
                <c:pt idx="231">
                  <c:v>5.6</c:v>
                </c:pt>
                <c:pt idx="232">
                  <c:v>2.1</c:v>
                </c:pt>
                <c:pt idx="233">
                  <c:v>23.9</c:v>
                </c:pt>
                <c:pt idx="234">
                  <c:v>2.2999999999999998</c:v>
                </c:pt>
                <c:pt idx="235">
                  <c:v>10</c:v>
                </c:pt>
                <c:pt idx="236">
                  <c:v>11.5</c:v>
                </c:pt>
                <c:pt idx="237">
                  <c:v>10.199999999999999</c:v>
                </c:pt>
                <c:pt idx="238">
                  <c:v>10.5</c:v>
                </c:pt>
                <c:pt idx="239">
                  <c:v>7.6</c:v>
                </c:pt>
                <c:pt idx="240">
                  <c:v>3.6</c:v>
                </c:pt>
                <c:pt idx="241">
                  <c:v>19.600000000000001</c:v>
                </c:pt>
                <c:pt idx="242">
                  <c:v>6.9</c:v>
                </c:pt>
                <c:pt idx="243">
                  <c:v>16.7</c:v>
                </c:pt>
                <c:pt idx="244">
                  <c:v>7.2</c:v>
                </c:pt>
                <c:pt idx="245">
                  <c:v>5.9</c:v>
                </c:pt>
                <c:pt idx="246">
                  <c:v>10.1</c:v>
                </c:pt>
                <c:pt idx="247">
                  <c:v>6.4</c:v>
                </c:pt>
                <c:pt idx="248">
                  <c:v>8.3000000000000007</c:v>
                </c:pt>
                <c:pt idx="249">
                  <c:v>6.9</c:v>
                </c:pt>
                <c:pt idx="250">
                  <c:v>7.5</c:v>
                </c:pt>
                <c:pt idx="251">
                  <c:v>6</c:v>
                </c:pt>
                <c:pt idx="252">
                  <c:v>5.8</c:v>
                </c:pt>
                <c:pt idx="253">
                  <c:v>6.6</c:v>
                </c:pt>
                <c:pt idx="254">
                  <c:v>8.9</c:v>
                </c:pt>
                <c:pt idx="255">
                  <c:v>7.8</c:v>
                </c:pt>
                <c:pt idx="256">
                  <c:v>25.3</c:v>
                </c:pt>
                <c:pt idx="257">
                  <c:v>13.2</c:v>
                </c:pt>
                <c:pt idx="258">
                  <c:v>10.7</c:v>
                </c:pt>
                <c:pt idx="259">
                  <c:v>10.199999999999999</c:v>
                </c:pt>
                <c:pt idx="260">
                  <c:v>5.2</c:v>
                </c:pt>
                <c:pt idx="261">
                  <c:v>15.7</c:v>
                </c:pt>
                <c:pt idx="262">
                  <c:v>11.1</c:v>
                </c:pt>
                <c:pt idx="263">
                  <c:v>7.7</c:v>
                </c:pt>
                <c:pt idx="264">
                  <c:v>13.6</c:v>
                </c:pt>
                <c:pt idx="265">
                  <c:v>9.6</c:v>
                </c:pt>
                <c:pt idx="266">
                  <c:v>8.9</c:v>
                </c:pt>
                <c:pt idx="267">
                  <c:v>5.8</c:v>
                </c:pt>
                <c:pt idx="268">
                  <c:v>11.1</c:v>
                </c:pt>
                <c:pt idx="269">
                  <c:v>5.7</c:v>
                </c:pt>
                <c:pt idx="270">
                  <c:v>9.6999999999999993</c:v>
                </c:pt>
                <c:pt idx="271">
                  <c:v>7.2</c:v>
                </c:pt>
                <c:pt idx="272">
                  <c:v>6.3</c:v>
                </c:pt>
                <c:pt idx="273">
                  <c:v>3.8</c:v>
                </c:pt>
                <c:pt idx="274">
                  <c:v>5</c:v>
                </c:pt>
                <c:pt idx="275">
                  <c:v>12</c:v>
                </c:pt>
                <c:pt idx="276">
                  <c:v>5.5</c:v>
                </c:pt>
                <c:pt idx="277">
                  <c:v>5.2</c:v>
                </c:pt>
                <c:pt idx="278">
                  <c:v>6.4</c:v>
                </c:pt>
                <c:pt idx="279">
                  <c:v>6.4</c:v>
                </c:pt>
                <c:pt idx="280">
                  <c:v>8.9</c:v>
                </c:pt>
                <c:pt idx="281">
                  <c:v>5.3</c:v>
                </c:pt>
                <c:pt idx="282">
                  <c:v>4.5999999999999996</c:v>
                </c:pt>
                <c:pt idx="283">
                  <c:v>4.5999999999999996</c:v>
                </c:pt>
                <c:pt idx="284">
                  <c:v>14.2</c:v>
                </c:pt>
                <c:pt idx="285">
                  <c:v>8.6999999999999993</c:v>
                </c:pt>
                <c:pt idx="286">
                  <c:v>6.1</c:v>
                </c:pt>
                <c:pt idx="287">
                  <c:v>17.5</c:v>
                </c:pt>
                <c:pt idx="288">
                  <c:v>6.4</c:v>
                </c:pt>
                <c:pt idx="289">
                  <c:v>12.4</c:v>
                </c:pt>
                <c:pt idx="290">
                  <c:v>7.9</c:v>
                </c:pt>
                <c:pt idx="291">
                  <c:v>3.1</c:v>
                </c:pt>
                <c:pt idx="292">
                  <c:v>7.2</c:v>
                </c:pt>
                <c:pt idx="293">
                  <c:v>1.6</c:v>
                </c:pt>
                <c:pt idx="294">
                  <c:v>5.3</c:v>
                </c:pt>
                <c:pt idx="295">
                  <c:v>3.1</c:v>
                </c:pt>
                <c:pt idx="296">
                  <c:v>6.4</c:v>
                </c:pt>
                <c:pt idx="297">
                  <c:v>1.7</c:v>
                </c:pt>
                <c:pt idx="298">
                  <c:v>11</c:v>
                </c:pt>
                <c:pt idx="299">
                  <c:v>11</c:v>
                </c:pt>
                <c:pt idx="300">
                  <c:v>8.3000000000000007</c:v>
                </c:pt>
                <c:pt idx="301">
                  <c:v>9</c:v>
                </c:pt>
                <c:pt idx="302">
                  <c:v>8.3000000000000007</c:v>
                </c:pt>
                <c:pt idx="303">
                  <c:v>4.0999999999999996</c:v>
                </c:pt>
                <c:pt idx="304">
                  <c:v>4.7</c:v>
                </c:pt>
                <c:pt idx="305">
                  <c:v>12.9</c:v>
                </c:pt>
                <c:pt idx="306">
                  <c:v>7.2</c:v>
                </c:pt>
              </c:numCache>
            </c:numRef>
          </c:xVal>
          <c:yVal>
            <c:numRef>
              <c:f>BAPL!$B$2:$B$308</c:f>
              <c:numCache>
                <c:formatCode>General</c:formatCode>
                <c:ptCount val="307"/>
                <c:pt idx="0">
                  <c:v>0.15</c:v>
                </c:pt>
                <c:pt idx="1">
                  <c:v>0.5</c:v>
                </c:pt>
                <c:pt idx="2">
                  <c:v>0.35</c:v>
                </c:pt>
                <c:pt idx="3">
                  <c:v>0.05</c:v>
                </c:pt>
                <c:pt idx="4">
                  <c:v>0.15</c:v>
                </c:pt>
                <c:pt idx="5">
                  <c:v>0.05</c:v>
                </c:pt>
                <c:pt idx="6">
                  <c:v>0.2</c:v>
                </c:pt>
                <c:pt idx="7">
                  <c:v>0.2</c:v>
                </c:pt>
                <c:pt idx="8">
                  <c:v>0.35</c:v>
                </c:pt>
                <c:pt idx="9">
                  <c:v>0.15</c:v>
                </c:pt>
                <c:pt idx="10">
                  <c:v>0.15</c:v>
                </c:pt>
                <c:pt idx="11">
                  <c:v>0</c:v>
                </c:pt>
                <c:pt idx="12">
                  <c:v>0.1</c:v>
                </c:pt>
                <c:pt idx="13">
                  <c:v>0.1</c:v>
                </c:pt>
                <c:pt idx="14">
                  <c:v>0.6</c:v>
                </c:pt>
                <c:pt idx="15">
                  <c:v>0.05</c:v>
                </c:pt>
                <c:pt idx="16">
                  <c:v>0.4</c:v>
                </c:pt>
                <c:pt idx="17">
                  <c:v>0</c:v>
                </c:pt>
                <c:pt idx="18">
                  <c:v>0.15</c:v>
                </c:pt>
                <c:pt idx="19">
                  <c:v>0.35</c:v>
                </c:pt>
                <c:pt idx="20">
                  <c:v>0.4</c:v>
                </c:pt>
                <c:pt idx="21">
                  <c:v>0.15</c:v>
                </c:pt>
                <c:pt idx="22">
                  <c:v>0.05</c:v>
                </c:pt>
                <c:pt idx="23">
                  <c:v>0.25</c:v>
                </c:pt>
                <c:pt idx="24">
                  <c:v>0.45</c:v>
                </c:pt>
                <c:pt idx="25">
                  <c:v>0.4</c:v>
                </c:pt>
                <c:pt idx="26">
                  <c:v>0.6</c:v>
                </c:pt>
                <c:pt idx="27">
                  <c:v>0.3</c:v>
                </c:pt>
                <c:pt idx="28">
                  <c:v>0.2</c:v>
                </c:pt>
                <c:pt idx="29">
                  <c:v>-0.2</c:v>
                </c:pt>
                <c:pt idx="30">
                  <c:v>0.05</c:v>
                </c:pt>
                <c:pt idx="31">
                  <c:v>0.3</c:v>
                </c:pt>
                <c:pt idx="32">
                  <c:v>0.1</c:v>
                </c:pt>
                <c:pt idx="33">
                  <c:v>0.2</c:v>
                </c:pt>
                <c:pt idx="34">
                  <c:v>0.2</c:v>
                </c:pt>
                <c:pt idx="35">
                  <c:v>0.1</c:v>
                </c:pt>
                <c:pt idx="36">
                  <c:v>-0.05</c:v>
                </c:pt>
                <c:pt idx="37">
                  <c:v>0.05</c:v>
                </c:pt>
                <c:pt idx="38">
                  <c:v>0.25</c:v>
                </c:pt>
                <c:pt idx="39">
                  <c:v>-0.1</c:v>
                </c:pt>
                <c:pt idx="40">
                  <c:v>0.15</c:v>
                </c:pt>
                <c:pt idx="41">
                  <c:v>0.25</c:v>
                </c:pt>
                <c:pt idx="42">
                  <c:v>0</c:v>
                </c:pt>
                <c:pt idx="43">
                  <c:v>0.1</c:v>
                </c:pt>
                <c:pt idx="44">
                  <c:v>-0.05</c:v>
                </c:pt>
                <c:pt idx="45">
                  <c:v>-0.05</c:v>
                </c:pt>
                <c:pt idx="46">
                  <c:v>-0.05</c:v>
                </c:pt>
                <c:pt idx="47">
                  <c:v>0.25</c:v>
                </c:pt>
                <c:pt idx="48">
                  <c:v>0.2</c:v>
                </c:pt>
                <c:pt idx="49">
                  <c:v>0.2</c:v>
                </c:pt>
                <c:pt idx="50">
                  <c:v>0.1</c:v>
                </c:pt>
                <c:pt idx="51">
                  <c:v>0.05</c:v>
                </c:pt>
                <c:pt idx="52">
                  <c:v>0.05</c:v>
                </c:pt>
                <c:pt idx="53">
                  <c:v>0.1</c:v>
                </c:pt>
                <c:pt idx="54">
                  <c:v>0.1</c:v>
                </c:pt>
                <c:pt idx="55">
                  <c:v>0.05</c:v>
                </c:pt>
                <c:pt idx="56">
                  <c:v>0</c:v>
                </c:pt>
                <c:pt idx="57">
                  <c:v>0.15</c:v>
                </c:pt>
                <c:pt idx="58">
                  <c:v>0.1</c:v>
                </c:pt>
                <c:pt idx="59">
                  <c:v>0.1</c:v>
                </c:pt>
                <c:pt idx="60">
                  <c:v>0.2</c:v>
                </c:pt>
                <c:pt idx="61">
                  <c:v>0.25</c:v>
                </c:pt>
                <c:pt idx="62">
                  <c:v>-0.1</c:v>
                </c:pt>
                <c:pt idx="63">
                  <c:v>0</c:v>
                </c:pt>
                <c:pt idx="64">
                  <c:v>0.2</c:v>
                </c:pt>
                <c:pt idx="65">
                  <c:v>0.05</c:v>
                </c:pt>
                <c:pt idx="66">
                  <c:v>0.1</c:v>
                </c:pt>
                <c:pt idx="67">
                  <c:v>0.15</c:v>
                </c:pt>
                <c:pt idx="68">
                  <c:v>0</c:v>
                </c:pt>
                <c:pt idx="69">
                  <c:v>-0.05</c:v>
                </c:pt>
                <c:pt idx="70">
                  <c:v>0.05</c:v>
                </c:pt>
                <c:pt idx="71">
                  <c:v>0.1</c:v>
                </c:pt>
                <c:pt idx="72">
                  <c:v>0.2</c:v>
                </c:pt>
                <c:pt idx="73">
                  <c:v>0.05</c:v>
                </c:pt>
                <c:pt idx="74">
                  <c:v>0.15</c:v>
                </c:pt>
                <c:pt idx="75">
                  <c:v>-0.05</c:v>
                </c:pt>
                <c:pt idx="76">
                  <c:v>0</c:v>
                </c:pt>
                <c:pt idx="77">
                  <c:v>0.05</c:v>
                </c:pt>
                <c:pt idx="78">
                  <c:v>0.1</c:v>
                </c:pt>
                <c:pt idx="79">
                  <c:v>0.15</c:v>
                </c:pt>
                <c:pt idx="80">
                  <c:v>0.05</c:v>
                </c:pt>
                <c:pt idx="81">
                  <c:v>0.15</c:v>
                </c:pt>
                <c:pt idx="82">
                  <c:v>0.1</c:v>
                </c:pt>
                <c:pt idx="83">
                  <c:v>0.1</c:v>
                </c:pt>
                <c:pt idx="84">
                  <c:v>0.2</c:v>
                </c:pt>
                <c:pt idx="85">
                  <c:v>0.1</c:v>
                </c:pt>
                <c:pt idx="86">
                  <c:v>0.1</c:v>
                </c:pt>
                <c:pt idx="87">
                  <c:v>0.05</c:v>
                </c:pt>
                <c:pt idx="88">
                  <c:v>0.05</c:v>
                </c:pt>
                <c:pt idx="89">
                  <c:v>0.05</c:v>
                </c:pt>
                <c:pt idx="90">
                  <c:v>0.1</c:v>
                </c:pt>
                <c:pt idx="91">
                  <c:v>0</c:v>
                </c:pt>
                <c:pt idx="92">
                  <c:v>0.05</c:v>
                </c:pt>
                <c:pt idx="93">
                  <c:v>0.05</c:v>
                </c:pt>
                <c:pt idx="94">
                  <c:v>0</c:v>
                </c:pt>
                <c:pt idx="95">
                  <c:v>-0.05</c:v>
                </c:pt>
                <c:pt idx="96">
                  <c:v>0.15</c:v>
                </c:pt>
                <c:pt idx="97">
                  <c:v>0.2</c:v>
                </c:pt>
                <c:pt idx="98">
                  <c:v>0.2</c:v>
                </c:pt>
                <c:pt idx="99">
                  <c:v>0</c:v>
                </c:pt>
                <c:pt idx="100">
                  <c:v>0.05</c:v>
                </c:pt>
                <c:pt idx="101">
                  <c:v>0.15</c:v>
                </c:pt>
                <c:pt idx="102">
                  <c:v>0</c:v>
                </c:pt>
                <c:pt idx="103">
                  <c:v>0</c:v>
                </c:pt>
                <c:pt idx="104">
                  <c:v>-0.2</c:v>
                </c:pt>
                <c:pt idx="105">
                  <c:v>-0.25</c:v>
                </c:pt>
                <c:pt idx="106">
                  <c:v>0.1</c:v>
                </c:pt>
                <c:pt idx="107">
                  <c:v>0</c:v>
                </c:pt>
                <c:pt idx="108">
                  <c:v>0.05</c:v>
                </c:pt>
                <c:pt idx="109">
                  <c:v>0.05</c:v>
                </c:pt>
                <c:pt idx="110">
                  <c:v>0.05</c:v>
                </c:pt>
                <c:pt idx="111">
                  <c:v>0.2</c:v>
                </c:pt>
                <c:pt idx="112">
                  <c:v>0.4</c:v>
                </c:pt>
                <c:pt idx="113">
                  <c:v>0.3</c:v>
                </c:pt>
                <c:pt idx="114">
                  <c:v>0.2</c:v>
                </c:pt>
                <c:pt idx="115">
                  <c:v>0.2</c:v>
                </c:pt>
                <c:pt idx="116">
                  <c:v>0.3</c:v>
                </c:pt>
                <c:pt idx="117">
                  <c:v>0.2</c:v>
                </c:pt>
                <c:pt idx="118">
                  <c:v>0.1</c:v>
                </c:pt>
                <c:pt idx="119">
                  <c:v>-0.05</c:v>
                </c:pt>
                <c:pt idx="120">
                  <c:v>0.05</c:v>
                </c:pt>
                <c:pt idx="121">
                  <c:v>0.15</c:v>
                </c:pt>
                <c:pt idx="122">
                  <c:v>0.1</c:v>
                </c:pt>
                <c:pt idx="123">
                  <c:v>0.05</c:v>
                </c:pt>
                <c:pt idx="124">
                  <c:v>0.15</c:v>
                </c:pt>
                <c:pt idx="125">
                  <c:v>0.05</c:v>
                </c:pt>
                <c:pt idx="126">
                  <c:v>0.05</c:v>
                </c:pt>
                <c:pt idx="127">
                  <c:v>0.05</c:v>
                </c:pt>
                <c:pt idx="128">
                  <c:v>0</c:v>
                </c:pt>
                <c:pt idx="129">
                  <c:v>0.1</c:v>
                </c:pt>
                <c:pt idx="130">
                  <c:v>0.05</c:v>
                </c:pt>
                <c:pt idx="131">
                  <c:v>0.05</c:v>
                </c:pt>
                <c:pt idx="132">
                  <c:v>0.15</c:v>
                </c:pt>
                <c:pt idx="133">
                  <c:v>0.1</c:v>
                </c:pt>
                <c:pt idx="134">
                  <c:v>0.05</c:v>
                </c:pt>
                <c:pt idx="135">
                  <c:v>0</c:v>
                </c:pt>
                <c:pt idx="136">
                  <c:v>0.15</c:v>
                </c:pt>
                <c:pt idx="137">
                  <c:v>0</c:v>
                </c:pt>
                <c:pt idx="138">
                  <c:v>0.05</c:v>
                </c:pt>
                <c:pt idx="139">
                  <c:v>0.1</c:v>
                </c:pt>
                <c:pt idx="140">
                  <c:v>0.15</c:v>
                </c:pt>
                <c:pt idx="141">
                  <c:v>0.05</c:v>
                </c:pt>
                <c:pt idx="142">
                  <c:v>0</c:v>
                </c:pt>
                <c:pt idx="143">
                  <c:v>0.1</c:v>
                </c:pt>
                <c:pt idx="144">
                  <c:v>0</c:v>
                </c:pt>
                <c:pt idx="145">
                  <c:v>0.15</c:v>
                </c:pt>
                <c:pt idx="146">
                  <c:v>-0.15</c:v>
                </c:pt>
                <c:pt idx="147">
                  <c:v>0.05</c:v>
                </c:pt>
                <c:pt idx="148">
                  <c:v>-0.05</c:v>
                </c:pt>
                <c:pt idx="149">
                  <c:v>0.15</c:v>
                </c:pt>
                <c:pt idx="150">
                  <c:v>-0.05</c:v>
                </c:pt>
                <c:pt idx="151">
                  <c:v>0.2</c:v>
                </c:pt>
                <c:pt idx="152">
                  <c:v>0</c:v>
                </c:pt>
                <c:pt idx="153">
                  <c:v>0.1</c:v>
                </c:pt>
                <c:pt idx="154">
                  <c:v>0.15</c:v>
                </c:pt>
                <c:pt idx="155">
                  <c:v>0.1</c:v>
                </c:pt>
                <c:pt idx="156">
                  <c:v>0.05</c:v>
                </c:pt>
                <c:pt idx="157">
                  <c:v>0.1</c:v>
                </c:pt>
                <c:pt idx="158">
                  <c:v>0.15</c:v>
                </c:pt>
                <c:pt idx="159">
                  <c:v>0.05</c:v>
                </c:pt>
                <c:pt idx="160">
                  <c:v>0.1</c:v>
                </c:pt>
                <c:pt idx="161">
                  <c:v>-0.05</c:v>
                </c:pt>
                <c:pt idx="162">
                  <c:v>0.05</c:v>
                </c:pt>
                <c:pt idx="163">
                  <c:v>0.15</c:v>
                </c:pt>
                <c:pt idx="164">
                  <c:v>0.2</c:v>
                </c:pt>
                <c:pt idx="165">
                  <c:v>0</c:v>
                </c:pt>
                <c:pt idx="166">
                  <c:v>0.05</c:v>
                </c:pt>
                <c:pt idx="167">
                  <c:v>0.1</c:v>
                </c:pt>
                <c:pt idx="168">
                  <c:v>0.1</c:v>
                </c:pt>
                <c:pt idx="169">
                  <c:v>0.3</c:v>
                </c:pt>
                <c:pt idx="170">
                  <c:v>0.1</c:v>
                </c:pt>
                <c:pt idx="171">
                  <c:v>0.2</c:v>
                </c:pt>
                <c:pt idx="172">
                  <c:v>0.2</c:v>
                </c:pt>
                <c:pt idx="173">
                  <c:v>0.2</c:v>
                </c:pt>
                <c:pt idx="174">
                  <c:v>0.05</c:v>
                </c:pt>
                <c:pt idx="175">
                  <c:v>0.15</c:v>
                </c:pt>
                <c:pt idx="176">
                  <c:v>0.1</c:v>
                </c:pt>
                <c:pt idx="177">
                  <c:v>0.1</c:v>
                </c:pt>
                <c:pt idx="178">
                  <c:v>0.35</c:v>
                </c:pt>
                <c:pt idx="179">
                  <c:v>0.25</c:v>
                </c:pt>
                <c:pt idx="180">
                  <c:v>0.15</c:v>
                </c:pt>
                <c:pt idx="181">
                  <c:v>0.15</c:v>
                </c:pt>
                <c:pt idx="182">
                  <c:v>0.05</c:v>
                </c:pt>
                <c:pt idx="183">
                  <c:v>0.3</c:v>
                </c:pt>
                <c:pt idx="184">
                  <c:v>0.25</c:v>
                </c:pt>
                <c:pt idx="185">
                  <c:v>0.25</c:v>
                </c:pt>
                <c:pt idx="186">
                  <c:v>0.1</c:v>
                </c:pt>
                <c:pt idx="187">
                  <c:v>0.05</c:v>
                </c:pt>
                <c:pt idx="188">
                  <c:v>0.05</c:v>
                </c:pt>
                <c:pt idx="189">
                  <c:v>0.2</c:v>
                </c:pt>
                <c:pt idx="190">
                  <c:v>-0.05</c:v>
                </c:pt>
                <c:pt idx="191">
                  <c:v>0.15</c:v>
                </c:pt>
                <c:pt idx="192">
                  <c:v>0.15</c:v>
                </c:pt>
                <c:pt idx="193">
                  <c:v>0.1</c:v>
                </c:pt>
                <c:pt idx="194">
                  <c:v>0.1</c:v>
                </c:pt>
                <c:pt idx="195">
                  <c:v>0.1</c:v>
                </c:pt>
                <c:pt idx="196">
                  <c:v>0.25</c:v>
                </c:pt>
                <c:pt idx="197">
                  <c:v>0.2</c:v>
                </c:pt>
                <c:pt idx="198">
                  <c:v>0.1</c:v>
                </c:pt>
                <c:pt idx="199">
                  <c:v>0.05</c:v>
                </c:pt>
                <c:pt idx="200">
                  <c:v>0.2</c:v>
                </c:pt>
                <c:pt idx="201">
                  <c:v>0.1</c:v>
                </c:pt>
                <c:pt idx="202">
                  <c:v>0</c:v>
                </c:pt>
                <c:pt idx="203">
                  <c:v>0.15</c:v>
                </c:pt>
                <c:pt idx="204">
                  <c:v>0.1</c:v>
                </c:pt>
                <c:pt idx="205">
                  <c:v>0.15</c:v>
                </c:pt>
                <c:pt idx="206">
                  <c:v>0.05</c:v>
                </c:pt>
                <c:pt idx="207">
                  <c:v>0.1</c:v>
                </c:pt>
                <c:pt idx="208">
                  <c:v>0.1</c:v>
                </c:pt>
                <c:pt idx="209">
                  <c:v>0.1</c:v>
                </c:pt>
                <c:pt idx="210">
                  <c:v>0.15</c:v>
                </c:pt>
                <c:pt idx="211">
                  <c:v>0.2</c:v>
                </c:pt>
                <c:pt idx="212">
                  <c:v>0.05</c:v>
                </c:pt>
                <c:pt idx="213">
                  <c:v>0.2</c:v>
                </c:pt>
                <c:pt idx="214">
                  <c:v>0.15</c:v>
                </c:pt>
                <c:pt idx="215">
                  <c:v>0.1</c:v>
                </c:pt>
                <c:pt idx="216">
                  <c:v>0.1</c:v>
                </c:pt>
                <c:pt idx="217">
                  <c:v>0.1</c:v>
                </c:pt>
                <c:pt idx="218">
                  <c:v>0.25</c:v>
                </c:pt>
                <c:pt idx="219">
                  <c:v>0.1</c:v>
                </c:pt>
                <c:pt idx="220">
                  <c:v>0.15</c:v>
                </c:pt>
                <c:pt idx="221">
                  <c:v>0.2</c:v>
                </c:pt>
                <c:pt idx="222">
                  <c:v>0.2</c:v>
                </c:pt>
                <c:pt idx="223">
                  <c:v>0.15</c:v>
                </c:pt>
                <c:pt idx="224">
                  <c:v>0.2</c:v>
                </c:pt>
                <c:pt idx="225">
                  <c:v>0.2</c:v>
                </c:pt>
                <c:pt idx="226">
                  <c:v>0</c:v>
                </c:pt>
                <c:pt idx="227">
                  <c:v>0.1</c:v>
                </c:pt>
                <c:pt idx="228">
                  <c:v>0.15</c:v>
                </c:pt>
                <c:pt idx="229">
                  <c:v>0.1</c:v>
                </c:pt>
                <c:pt idx="230">
                  <c:v>0.2</c:v>
                </c:pt>
                <c:pt idx="231">
                  <c:v>0</c:v>
                </c:pt>
                <c:pt idx="232">
                  <c:v>0.1</c:v>
                </c:pt>
                <c:pt idx="233">
                  <c:v>0.35</c:v>
                </c:pt>
                <c:pt idx="234">
                  <c:v>0.1</c:v>
                </c:pt>
                <c:pt idx="235">
                  <c:v>0.2</c:v>
                </c:pt>
                <c:pt idx="236">
                  <c:v>0.15</c:v>
                </c:pt>
                <c:pt idx="237">
                  <c:v>0.4</c:v>
                </c:pt>
                <c:pt idx="238">
                  <c:v>0.4</c:v>
                </c:pt>
                <c:pt idx="239">
                  <c:v>0.35</c:v>
                </c:pt>
                <c:pt idx="240">
                  <c:v>0.2</c:v>
                </c:pt>
                <c:pt idx="241">
                  <c:v>0.1</c:v>
                </c:pt>
                <c:pt idx="242">
                  <c:v>0.35</c:v>
                </c:pt>
                <c:pt idx="243">
                  <c:v>0.45</c:v>
                </c:pt>
                <c:pt idx="244">
                  <c:v>0.25</c:v>
                </c:pt>
                <c:pt idx="245">
                  <c:v>0.15</c:v>
                </c:pt>
                <c:pt idx="246">
                  <c:v>0.15</c:v>
                </c:pt>
                <c:pt idx="247">
                  <c:v>0.05</c:v>
                </c:pt>
                <c:pt idx="248">
                  <c:v>0.25</c:v>
                </c:pt>
                <c:pt idx="249">
                  <c:v>0.15</c:v>
                </c:pt>
                <c:pt idx="250">
                  <c:v>0.15</c:v>
                </c:pt>
                <c:pt idx="251">
                  <c:v>0.15</c:v>
                </c:pt>
                <c:pt idx="252">
                  <c:v>0.15</c:v>
                </c:pt>
                <c:pt idx="253">
                  <c:v>0.15</c:v>
                </c:pt>
                <c:pt idx="254">
                  <c:v>0.2</c:v>
                </c:pt>
                <c:pt idx="255">
                  <c:v>0.2</c:v>
                </c:pt>
                <c:pt idx="256">
                  <c:v>0.55000000000000004</c:v>
                </c:pt>
                <c:pt idx="257">
                  <c:v>0.35</c:v>
                </c:pt>
                <c:pt idx="258">
                  <c:v>0.2</c:v>
                </c:pt>
                <c:pt idx="259">
                  <c:v>0.25</c:v>
                </c:pt>
                <c:pt idx="260">
                  <c:v>-0.05</c:v>
                </c:pt>
                <c:pt idx="261">
                  <c:v>0.4</c:v>
                </c:pt>
                <c:pt idx="262">
                  <c:v>0.15</c:v>
                </c:pt>
                <c:pt idx="263">
                  <c:v>0.05</c:v>
                </c:pt>
                <c:pt idx="264">
                  <c:v>-0.05</c:v>
                </c:pt>
                <c:pt idx="265">
                  <c:v>0.15</c:v>
                </c:pt>
                <c:pt idx="266">
                  <c:v>0.05</c:v>
                </c:pt>
                <c:pt idx="267">
                  <c:v>0</c:v>
                </c:pt>
                <c:pt idx="268">
                  <c:v>0.1</c:v>
                </c:pt>
                <c:pt idx="269">
                  <c:v>0.05</c:v>
                </c:pt>
                <c:pt idx="270">
                  <c:v>0.25</c:v>
                </c:pt>
                <c:pt idx="271">
                  <c:v>0.15</c:v>
                </c:pt>
                <c:pt idx="272">
                  <c:v>0.05</c:v>
                </c:pt>
                <c:pt idx="273">
                  <c:v>0.2</c:v>
                </c:pt>
                <c:pt idx="274">
                  <c:v>0.05</c:v>
                </c:pt>
                <c:pt idx="275">
                  <c:v>0.25</c:v>
                </c:pt>
                <c:pt idx="276">
                  <c:v>0.05</c:v>
                </c:pt>
                <c:pt idx="277">
                  <c:v>0</c:v>
                </c:pt>
                <c:pt idx="278">
                  <c:v>0.05</c:v>
                </c:pt>
                <c:pt idx="279">
                  <c:v>0.05</c:v>
                </c:pt>
                <c:pt idx="280">
                  <c:v>0</c:v>
                </c:pt>
                <c:pt idx="281">
                  <c:v>0.1</c:v>
                </c:pt>
                <c:pt idx="282">
                  <c:v>-0.05</c:v>
                </c:pt>
                <c:pt idx="283">
                  <c:v>0.1</c:v>
                </c:pt>
                <c:pt idx="284">
                  <c:v>0.1</c:v>
                </c:pt>
                <c:pt idx="285">
                  <c:v>0.1</c:v>
                </c:pt>
                <c:pt idx="286">
                  <c:v>0.05</c:v>
                </c:pt>
                <c:pt idx="287">
                  <c:v>0.05</c:v>
                </c:pt>
                <c:pt idx="288">
                  <c:v>0.1</c:v>
                </c:pt>
                <c:pt idx="289">
                  <c:v>0</c:v>
                </c:pt>
                <c:pt idx="290">
                  <c:v>0.05</c:v>
                </c:pt>
                <c:pt idx="291">
                  <c:v>-0.05</c:v>
                </c:pt>
                <c:pt idx="292">
                  <c:v>0.1</c:v>
                </c:pt>
                <c:pt idx="293">
                  <c:v>0.1</c:v>
                </c:pt>
                <c:pt idx="294">
                  <c:v>-0.05</c:v>
                </c:pt>
                <c:pt idx="295">
                  <c:v>0.15</c:v>
                </c:pt>
                <c:pt idx="296">
                  <c:v>0.15</c:v>
                </c:pt>
                <c:pt idx="297">
                  <c:v>0.05</c:v>
                </c:pt>
                <c:pt idx="298">
                  <c:v>0.15</c:v>
                </c:pt>
                <c:pt idx="299">
                  <c:v>0.1</c:v>
                </c:pt>
                <c:pt idx="300">
                  <c:v>0.3</c:v>
                </c:pt>
                <c:pt idx="301">
                  <c:v>0.25</c:v>
                </c:pt>
                <c:pt idx="302">
                  <c:v>0.1</c:v>
                </c:pt>
                <c:pt idx="303">
                  <c:v>-0.05</c:v>
                </c:pt>
                <c:pt idx="304">
                  <c:v>0</c:v>
                </c:pt>
                <c:pt idx="305">
                  <c:v>0.15</c:v>
                </c:pt>
                <c:pt idx="306">
                  <c:v>0.05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9B-4F50-86AE-6065F51B6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151680"/>
        <c:axId val="78153600"/>
      </c:scatterChart>
      <c:valAx>
        <c:axId val="78151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78153600"/>
        <c:crossesAt val="-0.4"/>
        <c:crossBetween val="midCat"/>
        <c:majorUnit val="10"/>
      </c:valAx>
      <c:valAx>
        <c:axId val="78153600"/>
        <c:scaling>
          <c:orientation val="minMax"/>
          <c:max val="0.8"/>
        </c:scaling>
        <c:delete val="0"/>
        <c:axPos val="l"/>
        <c:numFmt formatCode="0.0" sourceLinked="0"/>
        <c:majorTickMark val="out"/>
        <c:minorTickMark val="none"/>
        <c:tickLblPos val="nextTo"/>
        <c:spPr>
          <a:ln w="254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78151680"/>
        <c:crosses val="autoZero"/>
        <c:crossBetween val="midCat"/>
        <c:majorUnit val="0.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5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FF0000"/>
              </a:solidFill>
            </c:spPr>
          </c:marker>
          <c:trendline>
            <c:spPr>
              <a:ln w="25400"/>
            </c:spPr>
            <c:trendlineType val="exp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4.5</c:v>
                </c:pt>
                <c:pt idx="3">
                  <c:v>6</c:v>
                </c:pt>
                <c:pt idx="4">
                  <c:v>8</c:v>
                </c:pt>
                <c:pt idx="5">
                  <c:v>10.5</c:v>
                </c:pt>
                <c:pt idx="6">
                  <c:v>16.5</c:v>
                </c:pt>
                <c:pt idx="7">
                  <c:v>20</c:v>
                </c:pt>
                <c:pt idx="8">
                  <c:v>48.5</c:v>
                </c:pt>
                <c:pt idx="9">
                  <c:v>60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58.5</c:v>
                </c:pt>
                <c:pt idx="1">
                  <c:v>52</c:v>
                </c:pt>
                <c:pt idx="2">
                  <c:v>46.3</c:v>
                </c:pt>
                <c:pt idx="3">
                  <c:v>44</c:v>
                </c:pt>
                <c:pt idx="4">
                  <c:v>41.7</c:v>
                </c:pt>
                <c:pt idx="5">
                  <c:v>39.900000000000006</c:v>
                </c:pt>
                <c:pt idx="6">
                  <c:v>34.599999999999994</c:v>
                </c:pt>
                <c:pt idx="7">
                  <c:v>32.5</c:v>
                </c:pt>
                <c:pt idx="8">
                  <c:v>18.999999999999996</c:v>
                </c:pt>
                <c:pt idx="9">
                  <c:v>15.3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BAA-452C-BE83-328D0B3D1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182656"/>
        <c:axId val="78181120"/>
      </c:scatterChart>
      <c:valAx>
        <c:axId val="78182656"/>
        <c:scaling>
          <c:orientation val="minMax"/>
          <c:max val="60"/>
        </c:scaling>
        <c:delete val="0"/>
        <c:axPos val="b"/>
        <c:title>
          <c:tx>
            <c:rich>
              <a:bodyPr/>
              <a:lstStyle/>
              <a:p>
                <a:pPr>
                  <a:defRPr sz="1100">
                    <a:latin typeface="Arial" pitchFamily="34" charset="0"/>
                    <a:cs typeface="Arial" pitchFamily="34" charset="0"/>
                  </a:defRPr>
                </a:pPr>
                <a:r>
                  <a:rPr lang="en-US" sz="1100">
                    <a:latin typeface="Arial" pitchFamily="34" charset="0"/>
                    <a:cs typeface="Arial" pitchFamily="34" charset="0"/>
                  </a:rPr>
                  <a:t>Time (min)</a:t>
                </a:r>
              </a:p>
            </c:rich>
          </c:tx>
          <c:layout>
            <c:manualLayout>
              <c:xMode val="edge"/>
              <c:yMode val="edge"/>
              <c:x val="0.42099978127734033"/>
              <c:y val="0.8905092592592592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 sz="11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78181120"/>
        <c:crosses val="autoZero"/>
        <c:crossBetween val="midCat"/>
      </c:valAx>
      <c:valAx>
        <c:axId val="781811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100">
                    <a:latin typeface="Arial" pitchFamily="34" charset="0"/>
                    <a:cs typeface="Arial" pitchFamily="34" charset="0"/>
                  </a:defRPr>
                </a:pPr>
                <a:r>
                  <a:rPr lang="en-US" sz="1100">
                    <a:latin typeface="Arial" pitchFamily="34" charset="0"/>
                    <a:cs typeface="Arial" pitchFamily="34" charset="0"/>
                  </a:rPr>
                  <a:t>T-Ta (°C)</a:t>
                </a:r>
              </a:p>
            </c:rich>
          </c:tx>
          <c:layout>
            <c:manualLayout>
              <c:xMode val="edge"/>
              <c:yMode val="edge"/>
              <c:x val="1.3888888888888888E-2"/>
              <c:y val="0.3226964858559346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 sz="11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78182656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3ADD9-A38B-4BE5-AC76-350827CA9FF8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65689-8240-45C5-BB1A-376E97A45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3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65689-8240-45C5-BB1A-376E97A456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5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65689-8240-45C5-BB1A-376E97A456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A775A7-C4E1-43F3-8712-821867B8D1B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188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3" name="Rectangle 3"/>
          <p:cNvSpPr>
            <a:spLocks noChangeArrowheads="1"/>
          </p:cNvSpPr>
          <p:nvPr/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4" name="Rectangle 4"/>
          <p:cNvSpPr>
            <a:spLocks noChangeArrowheads="1"/>
          </p:cNvSpPr>
          <p:nvPr/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4464050"/>
            <a:ext cx="5029200" cy="407987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/>
          </a:p>
        </p:txBody>
      </p:sp>
      <p:sp>
        <p:nvSpPr>
          <p:cNvPr id="10188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8500"/>
            <a:ext cx="6132512" cy="345122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81792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BB5D-8633-B235-A72B-5C34E0674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7D767-0D0E-F013-3D8C-C52D5146F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2E28E-8C61-5C80-63E4-7ECBDB43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17237-7408-4A16-74D2-AC73925B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C3E44-2A58-CD46-B4E6-634D9CAC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0D7B-0DA6-202F-D1C8-4CB926FE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C709F-2E1C-E81F-AA16-D155253A8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9CF8-47D7-0AA5-4538-9F9D78A1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D59DA-F958-F568-FCB1-322CFA6D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FF0AE-D9EC-A7CC-AC0B-46292416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1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BBD73-A073-5BBF-3B88-EA4C11049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F7137-AADD-1E27-D58D-A04380008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20D9C-43D1-0857-1C36-04756151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BF4B7-2862-C39E-1379-1AE77F97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6B26-27E8-9F79-2BE8-EB3CDDCF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6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7DA6B-8100-65D7-96FB-E83A80B4B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2D434-A3B4-6907-0E74-5280AD261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02705-1F9E-F90B-835F-C3904C6C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71DAD-E3C4-0A71-0B8C-A15AB325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586EE-B13A-2C36-4B5A-22088CD7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93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A389-B57D-8ED1-B60E-EE5992A9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D3D35-E586-B3DD-17C2-FD3FC2581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8665-BE47-70AF-9E1C-83BAB605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E40FD-6745-0060-1A60-21219301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B0DE-265F-9E79-41EF-453F674C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80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08B1-94CE-940D-F090-897C4154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42A77-480B-C139-0489-42350C711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E64C-4A42-EBAD-4DF8-E8189868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9F794-C990-DAF6-D3B4-DB77B992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1EFB-6B9B-644B-B324-56C9D5A2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28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5653-6BAA-2A22-209B-4D42AAF7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92564-D1D4-2406-EC47-DF6EA21E6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505AF-DDC5-6441-1B0D-FA856CDDE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39899-26C6-9B66-C1E8-6BEABE69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287D0-5380-5D8B-96EB-896779B2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8AF39-D9C4-B6AF-EA55-B2D3D359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95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7F0C-C2C0-718C-46F0-6692B841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F6AEF-0F4E-483C-823B-F8AB8B13A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BA1A7-0139-FA31-C85A-C08F92A3F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F063B-0C07-4741-D9D8-23ACFD4DD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1A239-EB1B-9BBE-D446-6B32DD0C4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4692E-C3C8-E3C4-1887-6DF88FC3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2DF99-A96F-2ECF-594B-FF6EE13C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86292-4DEA-3196-8736-BB7ACD5D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6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8282-8568-A661-B3FB-F6D3E30C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488B1-22A8-CC95-5819-D5B65DB8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7FF7B-2A4B-5ADE-5A12-FB306A83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3B061-81A4-264F-5AD1-F823B312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1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9AAD64-B307-9735-6581-81761A35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24A79-9602-1C30-1992-36101CA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C959A-9ACA-FAF1-67B7-7760E42C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4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926B-4369-CBA2-9A3E-75919891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7AA4-A17B-FDED-62BE-EA121EFE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E5E29-4509-2E0E-5BE7-E9B9BBE90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0DCC3-A940-E8C9-E694-AABA8E79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9BBC6-A256-BD5C-0383-0579D385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F115E-9095-1EBB-A387-7A85178A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6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9D40-5657-CC9C-6A90-5BBD6C4D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E1203-E98E-E3F7-FD4B-84C2AD19C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6EAA-832C-0B49-2FEA-E88F9271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C825B-FDE4-3C56-E8BF-EF1DB209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CF56D-FB19-F6AE-8C24-D9BEC896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32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90F-7CA3-FFF1-4209-668BD736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6F27E-F640-B296-A998-6203E4119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A7082-70F3-8C41-97C2-54F0F8CB5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2FED7-24F4-E2BB-E318-976BA334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E48E5-5C12-C9E2-26FD-3E2941F4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11748-19C0-B09C-B190-494A5660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96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408E-0048-5CE5-B29F-1D108ED0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DAB26-3C18-9969-D346-0DEAF598F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A7CA0-3CAF-65EB-497D-1AD809EF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AEB50-AA54-E0B4-20B1-099FFCD0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CA85D-DFD5-82BD-9BC8-B26C70E4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03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87C838-384B-4EB9-CA30-42A1B23E01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26BBB-B169-FAE3-5C2A-A5A20244B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730D7-86EB-AA71-0C48-24381101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09B839-4597-4A24-8E17-71B237D9282C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B97AD-80DE-24CB-D4D3-BEE4E828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A553C-E318-E863-F7E7-B7384488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AD83BE-6F49-4E89-A5DB-AF6EE7CFF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8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0" y="6307590"/>
            <a:ext cx="2608351" cy="49080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10800000">
            <a:off x="0" y="0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15602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3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638209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3" y="6307590"/>
            <a:ext cx="2608351" cy="4908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00000">
            <a:off x="0" y="0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4567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638209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2" y="190723"/>
            <a:ext cx="11653975" cy="590836"/>
          </a:xfrm>
          <a:prstGeom prst="rect">
            <a:avLst/>
          </a:pr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2" descr="http://logo.si.edu/wp-content/uploads/2014/08/si-bwrev-basicp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r="49173" b="-1"/>
          <a:stretch/>
        </p:blipFill>
        <p:spPr bwMode="auto">
          <a:xfrm>
            <a:off x="6935347" y="258341"/>
            <a:ext cx="4718628" cy="4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3157" y="-95604"/>
            <a:ext cx="3511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OF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101" y="886351"/>
            <a:ext cx="4950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species, anywhere in the world, for its entire life cycle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784" y="375269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 INITIATIVE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6939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133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87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7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91CB-8B5F-C874-43D6-F768C299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B19BA-08EE-B888-0556-598191F11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EE56-27D6-44B4-1BAD-79DE244B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D913-F301-F2E8-AF5D-2C44E722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BB129-B368-7225-2C28-6D1142AD3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036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51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532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71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650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802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989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1" y="6307590"/>
            <a:ext cx="2608351" cy="49080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10800000">
            <a:off x="0" y="0"/>
            <a:ext cx="12192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05089192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B274-DBCF-04B6-98FD-A5326804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F53A-8EAA-C596-D476-3FF420D19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B47D8-395C-EA8C-1ECC-BB6699362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E13EC-3AA1-B0BE-F108-1D9BD81A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3BBA9-A502-F5CE-59C1-2EBE09FC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B6F4C-83B5-9006-D91A-8AC55AF8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6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5CE-14E0-EEA5-496F-4CAF6B25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FD45C-F3B5-85C7-F786-70F38CEB4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D3131-CFE7-00EC-1CA6-37A9D81F9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84189-BF65-3515-4A7A-DD941691A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B92D9-4E4F-25E3-7F24-97082E2DE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AD9B8-E739-570A-2BD0-6C4F1268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A2115-FA5B-08CB-1DFC-C0B9E326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43EF5-AA14-2101-BD7B-F0C49355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9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11DD-2F96-E07B-0C2C-FF441818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DA824-863A-BFD8-F290-02C28F0E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BE686-7E8D-530F-E735-F8A3BCBF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4D7F0-15A9-C721-B71E-CE88CA6E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0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3593A-2DC7-E9CE-F156-ACC7C5920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A5F77-1085-85C2-D66E-F5DE9744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786A4-E32B-EFE9-FC1D-7C4086E5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7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441B-135A-B2AA-970A-97A61A76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60A2-07A3-41E8-A811-52E365EED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161BA-922A-51CB-E559-00336E1FD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3F6AA-7008-043E-B582-C9214ED40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DA603-EB35-6B6E-4E5F-6C1C36B1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BF47-4296-E556-2A8B-FF4A7B7A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D6C3-CE40-939F-09BF-564486A9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9BFD2-D37A-ACE1-B146-F5F3D187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AA53D-32F9-B325-3680-8B215D6A7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5BA39-2989-0C58-D6DE-0EFDC0F2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52B1E-FA77-1C96-300F-F1E608BF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66B57-C00E-4441-8C08-328F3408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3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A58C8-6B07-ACDF-450A-72D3BFD7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3242C-ABE4-720B-22C9-C472A8975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E56B8-4B63-1295-6E22-6F874EFE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40EE0F-3D5D-4E7E-9C3F-44BCD00311B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473C-AC5E-5D6C-B2B0-119DA0675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EFF2-1ECD-7F1C-C4C8-F94A1097C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290D4-81FB-4B59-AA54-2B9C36D96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89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0CE1A-49E8-AC58-13B3-C7941A3D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56854-27D0-3C9A-F95D-5458C1105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4829B8-FFBD-BDA8-2200-EC858B139093}"/>
              </a:ext>
            </a:extLst>
          </p:cNvPr>
          <p:cNvGrpSpPr/>
          <p:nvPr userDrawn="1"/>
        </p:nvGrpSpPr>
        <p:grpSpPr>
          <a:xfrm>
            <a:off x="0" y="6451786"/>
            <a:ext cx="12192000" cy="415448"/>
            <a:chOff x="0" y="6451786"/>
            <a:chExt cx="12192000" cy="4154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23631F-B8C8-53C3-4F4F-3FB941020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136"/>
            <a:stretch/>
          </p:blipFill>
          <p:spPr>
            <a:xfrm>
              <a:off x="0" y="6451786"/>
              <a:ext cx="4669632" cy="4062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73D8EE-1C7B-C2BA-0080-7E0DDF48D92E}"/>
                </a:ext>
              </a:extLst>
            </p:cNvPr>
            <p:cNvSpPr/>
            <p:nvPr/>
          </p:nvSpPr>
          <p:spPr>
            <a:xfrm>
              <a:off x="4274545" y="6451786"/>
              <a:ext cx="7917455" cy="415448"/>
            </a:xfrm>
            <a:prstGeom prst="rect">
              <a:avLst/>
            </a:prstGeom>
            <a:solidFill>
              <a:srgbClr val="0025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8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007EF64-534C-440C-BE0F-0989700A401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.jpe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KuB8ProHjCI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horses drinking water&#10;&#10;Description automatically generated with medium confidence">
            <a:extLst>
              <a:ext uri="{FF2B5EF4-FFF2-40B4-BE49-F238E27FC236}">
                <a16:creationId xmlns:a16="http://schemas.microsoft.com/office/drawing/2014/main" id="{C04457F2-0535-FAFE-3B70-F77A5F6AD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r="267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E6A2B-3214-6A12-22E0-FAEAC61A9DAF}"/>
              </a:ext>
            </a:extLst>
          </p:cNvPr>
          <p:cNvSpPr txBox="1"/>
          <p:nvPr/>
        </p:nvSpPr>
        <p:spPr>
          <a:xfrm>
            <a:off x="569786" y="1398559"/>
            <a:ext cx="9264433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entury Gothic"/>
                <a:ea typeface="+mn-lt"/>
                <a:cs typeface="Calibri" panose="020F0502020204030204"/>
              </a:rPr>
              <a:t>Introduction to Regression Models</a:t>
            </a:r>
            <a:endParaRPr kumimoji="0" lang="en-US" sz="32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6179F-6800-6C97-F1AE-EA8D8CE25F15}"/>
              </a:ext>
            </a:extLst>
          </p:cNvPr>
          <p:cNvSpPr txBox="1"/>
          <p:nvPr/>
        </p:nvSpPr>
        <p:spPr>
          <a:xfrm>
            <a:off x="569786" y="2799199"/>
            <a:ext cx="256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– 20 September 2024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515CF51-3D30-33A3-4848-44217E3F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86" y="2237223"/>
            <a:ext cx="41580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80000"/>
              <a:tabLst>
                <a:tab pos="228600" algn="l"/>
              </a:tabLst>
              <a:defRPr/>
            </a:pPr>
            <a:r>
              <a:rPr lang="en-US" dirty="0">
                <a:solidFill>
                  <a:srgbClr val="000000"/>
                </a:solidFill>
              </a:rPr>
              <a:t>Wildlife Tourism College</a:t>
            </a:r>
          </a:p>
          <a:p>
            <a:pPr>
              <a:buSzPct val="80000"/>
              <a:tabLst>
                <a:tab pos="228600" algn="l"/>
              </a:tabLst>
              <a:defRPr/>
            </a:pPr>
            <a:r>
              <a:rPr lang="en-US" dirty="0" err="1">
                <a:solidFill>
                  <a:srgbClr val="000000"/>
                </a:solidFill>
              </a:rPr>
              <a:t>Pardamat</a:t>
            </a:r>
            <a:r>
              <a:rPr lang="en-US" dirty="0">
                <a:solidFill>
                  <a:srgbClr val="000000"/>
                </a:solidFill>
              </a:rPr>
              <a:t> Conservation Area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A06879-646B-37AA-859E-D24AD7FFB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6"/>
          <a:stretch/>
        </p:blipFill>
        <p:spPr>
          <a:xfrm>
            <a:off x="-1" y="0"/>
            <a:ext cx="7774113" cy="6762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324E56-8D64-F530-AB60-9BA7764E6335}"/>
              </a:ext>
            </a:extLst>
          </p:cNvPr>
          <p:cNvSpPr/>
          <p:nvPr/>
        </p:nvSpPr>
        <p:spPr>
          <a:xfrm>
            <a:off x="5781174" y="0"/>
            <a:ext cx="6410826" cy="676275"/>
          </a:xfrm>
          <a:prstGeom prst="rect">
            <a:avLst/>
          </a:prstGeom>
          <a:solidFill>
            <a:srgbClr val="0025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logo of an elephant&#10;&#10;Description automatically generated">
            <a:extLst>
              <a:ext uri="{FF2B5EF4-FFF2-40B4-BE49-F238E27FC236}">
                <a16:creationId xmlns:a16="http://schemas.microsoft.com/office/drawing/2014/main" id="{68154C4F-3F48-6F52-16BF-33A5A1528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9" y="4708936"/>
            <a:ext cx="1178298" cy="1178298"/>
          </a:xfrm>
          <a:prstGeom prst="rect">
            <a:avLst/>
          </a:prstGeom>
        </p:spPr>
      </p:pic>
      <p:pic>
        <p:nvPicPr>
          <p:cNvPr id="22" name="Picture 21" descr="A logo of an elephant&#10;&#10;Description automatically generated">
            <a:extLst>
              <a:ext uri="{FF2B5EF4-FFF2-40B4-BE49-F238E27FC236}">
                <a16:creationId xmlns:a16="http://schemas.microsoft.com/office/drawing/2014/main" id="{76591EE7-03F9-5654-1DB2-407F937C3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1" y="3590980"/>
            <a:ext cx="981903" cy="981903"/>
          </a:xfrm>
          <a:prstGeom prst="rect">
            <a:avLst/>
          </a:prstGeom>
        </p:spPr>
      </p:pic>
      <p:pic>
        <p:nvPicPr>
          <p:cNvPr id="24" name="Picture 23" descr="A logo with text on it&#10;&#10;Description automatically generated">
            <a:extLst>
              <a:ext uri="{FF2B5EF4-FFF2-40B4-BE49-F238E27FC236}">
                <a16:creationId xmlns:a16="http://schemas.microsoft.com/office/drawing/2014/main" id="{A5DFA85D-17A6-9CAC-513C-798EE22A73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6" b="25322"/>
          <a:stretch/>
        </p:blipFill>
        <p:spPr>
          <a:xfrm>
            <a:off x="1853375" y="3786401"/>
            <a:ext cx="1524118" cy="722917"/>
          </a:xfrm>
          <a:prstGeom prst="rect">
            <a:avLst/>
          </a:prstGeom>
        </p:spPr>
      </p:pic>
      <p:pic>
        <p:nvPicPr>
          <p:cNvPr id="25" name="Picture 24" descr="A logo with text on it&#10;&#10;Description automatically generated">
            <a:extLst>
              <a:ext uri="{FF2B5EF4-FFF2-40B4-BE49-F238E27FC236}">
                <a16:creationId xmlns:a16="http://schemas.microsoft.com/office/drawing/2014/main" id="{BD8F0A32-0F75-40FF-31A8-8CD883EB73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3" y="6023287"/>
            <a:ext cx="1336206" cy="667458"/>
          </a:xfrm>
          <a:prstGeom prst="rect">
            <a:avLst/>
          </a:prstGeom>
        </p:spPr>
      </p:pic>
      <p:pic>
        <p:nvPicPr>
          <p:cNvPr id="26" name="Picture 25" descr="A black and red logo&#10;&#10;Description automatically generated">
            <a:extLst>
              <a:ext uri="{FF2B5EF4-FFF2-40B4-BE49-F238E27FC236}">
                <a16:creationId xmlns:a16="http://schemas.microsoft.com/office/drawing/2014/main" id="{FFBFDAA6-5E59-5EC0-BE27-2B5AABE88E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6" y="5943599"/>
            <a:ext cx="1178994" cy="819598"/>
          </a:xfrm>
          <a:prstGeom prst="rect">
            <a:avLst/>
          </a:prstGeom>
        </p:spPr>
      </p:pic>
      <p:pic>
        <p:nvPicPr>
          <p:cNvPr id="27" name="Picture 2" descr="Mara Naboisho Conservancy Logo">
            <a:extLst>
              <a:ext uri="{FF2B5EF4-FFF2-40B4-BE49-F238E27FC236}">
                <a16:creationId xmlns:a16="http://schemas.microsoft.com/office/drawing/2014/main" id="{CEEDCE64-3E42-DF22-E0EA-15AABDD6D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6" y="4786967"/>
            <a:ext cx="1319490" cy="87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logo for a bird company&#10;&#10;Description automatically generated">
            <a:extLst>
              <a:ext uri="{FF2B5EF4-FFF2-40B4-BE49-F238E27FC236}">
                <a16:creationId xmlns:a16="http://schemas.microsoft.com/office/drawing/2014/main" id="{D47B2803-6D9A-0B9D-242C-1B7EF23F2B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39" y="4713731"/>
            <a:ext cx="875523" cy="95289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63BFB2D-0122-2B8B-27B0-7DFE8F38F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89944" y="5763811"/>
            <a:ext cx="2597901" cy="7588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EB5EFC-5BD2-264B-7E44-AD1498A3F0B5}"/>
              </a:ext>
            </a:extLst>
          </p:cNvPr>
          <p:cNvSpPr txBox="1"/>
          <p:nvPr/>
        </p:nvSpPr>
        <p:spPr>
          <a:xfrm>
            <a:off x="9138672" y="6428211"/>
            <a:ext cx="2776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tos" panose="020B0004020202020204" pitchFamily="34" charset="0"/>
              </a:rPr>
              <a:t>Award: 80NSSC23K1537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3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CD17-D7BB-09FD-4518-BB6E0704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25180-6DD7-22E9-BF10-96888C551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4" y="161839"/>
            <a:ext cx="11113071" cy="1663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B77FF-BCD0-F37B-F727-B8B684BB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17" y="1958899"/>
            <a:ext cx="8083965" cy="2940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479E9A-9AB4-DEE0-6698-975964FEA598}"/>
              </a:ext>
            </a:extLst>
          </p:cNvPr>
          <p:cNvSpPr/>
          <p:nvPr/>
        </p:nvSpPr>
        <p:spPr>
          <a:xfrm>
            <a:off x="2872869" y="4878484"/>
            <a:ext cx="10278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KgDM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C1CCD-7FBE-91E3-CB90-AD8074AC614C}"/>
              </a:ext>
            </a:extLst>
          </p:cNvPr>
          <p:cNvSpPr/>
          <p:nvPr/>
        </p:nvSpPr>
        <p:spPr>
          <a:xfrm>
            <a:off x="5070007" y="4871456"/>
            <a:ext cx="144142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KgDM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/ha/day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DA0587-2634-4F92-F25E-D176BD9AD2D5}"/>
              </a:ext>
            </a:extLst>
          </p:cNvPr>
          <p:cNvSpPr/>
          <p:nvPr/>
        </p:nvSpPr>
        <p:spPr>
          <a:xfrm>
            <a:off x="3944020" y="4871457"/>
            <a:ext cx="10278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KgDM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997B31-175B-8E8D-C717-1B0706A29547}"/>
              </a:ext>
            </a:extLst>
          </p:cNvPr>
          <p:cNvSpPr/>
          <p:nvPr/>
        </p:nvSpPr>
        <p:spPr>
          <a:xfrm>
            <a:off x="2308183" y="4874686"/>
            <a:ext cx="46839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cm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B39F8-275F-EDBD-B667-781CFAE7F681}"/>
              </a:ext>
            </a:extLst>
          </p:cNvPr>
          <p:cNvSpPr/>
          <p:nvPr/>
        </p:nvSpPr>
        <p:spPr>
          <a:xfrm>
            <a:off x="6849868" y="4871455"/>
            <a:ext cx="144142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KgDM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/ha/day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E90C6-093D-23AF-629B-8ADD594FFAF5}"/>
              </a:ext>
            </a:extLst>
          </p:cNvPr>
          <p:cNvSpPr/>
          <p:nvPr/>
        </p:nvSpPr>
        <p:spPr>
          <a:xfrm>
            <a:off x="8368230" y="4871454"/>
            <a:ext cx="97815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KgLW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962217-0B88-19BA-5C91-2ACFDE3596AB}"/>
              </a:ext>
            </a:extLst>
          </p:cNvPr>
          <p:cNvSpPr/>
          <p:nvPr/>
        </p:nvSpPr>
        <p:spPr>
          <a:xfrm>
            <a:off x="9363870" y="4871453"/>
            <a:ext cx="13997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KgLW</a:t>
            </a:r>
            <a:r>
              <a:rPr lang="en-US" sz="1400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/ha/day</a:t>
            </a:r>
            <a:endParaRPr lang="en-US" sz="5400" cap="none" spc="0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767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0D83C0-B66E-915B-8CBD-550B39CD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387609"/>
            <a:ext cx="7439321" cy="39964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5" descr="A cow eating grass in a field&#10;&#10;Description automatically generated">
            <a:extLst>
              <a:ext uri="{FF2B5EF4-FFF2-40B4-BE49-F238E27FC236}">
                <a16:creationId xmlns:a16="http://schemas.microsoft.com/office/drawing/2014/main" id="{CB7310F0-FCC2-AE34-4E7C-3A5E1C4D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04" y="3565453"/>
            <a:ext cx="3965785" cy="264385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3739B5B4-C01F-B0ED-365B-B826C0EE5134}"/>
              </a:ext>
            </a:extLst>
          </p:cNvPr>
          <p:cNvSpPr txBox="1">
            <a:spLocks noChangeArrowheads="1"/>
          </p:cNvSpPr>
          <p:nvPr/>
        </p:nvSpPr>
        <p:spPr>
          <a:xfrm>
            <a:off x="-1803400" y="656566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Linear Regression in 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B9B3AC-3DDF-D2DE-6663-8AC0ABD2E940}"/>
              </a:ext>
            </a:extLst>
          </p:cNvPr>
          <p:cNvSpPr txBox="1"/>
          <p:nvPr/>
        </p:nvSpPr>
        <p:spPr>
          <a:xfrm>
            <a:off x="405130" y="3229917"/>
            <a:ext cx="699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</a:t>
            </a:r>
            <a:r>
              <a:rPr lang="en-US" altLang="en-US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A3F34B-5A21-09D5-5526-1E8F3E2741B4}"/>
              </a:ext>
            </a:extLst>
          </p:cNvPr>
          <p:cNvSpPr txBox="1"/>
          <p:nvPr/>
        </p:nvSpPr>
        <p:spPr>
          <a:xfrm>
            <a:off x="417830" y="3560117"/>
            <a:ext cx="699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</a:t>
            </a:r>
            <a:r>
              <a:rPr lang="en-US" altLang="en-US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08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37C247FD-A8F3-BEA9-4A65-4A2219B1D50C}"/>
              </a:ext>
            </a:extLst>
          </p:cNvPr>
          <p:cNvSpPr txBox="1">
            <a:spLocks noChangeArrowheads="1"/>
          </p:cNvSpPr>
          <p:nvPr/>
        </p:nvSpPr>
        <p:spPr>
          <a:xfrm>
            <a:off x="561975" y="2962848"/>
            <a:ext cx="7886700" cy="61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Y =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Symbol" panose="05050102010706020507" pitchFamily="18" charset="2"/>
              </a:rPr>
              <a:t>0</a:t>
            </a:r>
            <a:r>
              <a:rPr lang="en-US" altLang="en-US" dirty="0">
                <a:sym typeface="Symbol" panose="05050102010706020507" pitchFamily="18" charset="2"/>
              </a:rPr>
              <a:t> + 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dirty="0"/>
              <a:t>  + </a:t>
            </a:r>
            <a:r>
              <a:rPr lang="el-GR" altLang="en-US" dirty="0"/>
              <a:t>ε</a:t>
            </a:r>
            <a:endParaRPr lang="en-US" altLang="en-US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57DE9C-2CD1-CC9B-E84D-4ACB0FEBAB21}"/>
              </a:ext>
            </a:extLst>
          </p:cNvPr>
          <p:cNvGrpSpPr>
            <a:grpSpLocks/>
          </p:cNvGrpSpPr>
          <p:nvPr/>
        </p:nvGrpSpPr>
        <p:grpSpPr bwMode="auto">
          <a:xfrm>
            <a:off x="3283869" y="3428998"/>
            <a:ext cx="3071559" cy="2381225"/>
            <a:chOff x="3696" y="2064"/>
            <a:chExt cx="1633" cy="1415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17C7B413-0A9F-B5AA-023E-5C0403B32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2064"/>
              <a:ext cx="336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5D8A4B74-513A-0823-4733-526E75D0B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9" y="2400"/>
              <a:ext cx="1440" cy="1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>
                  <a:solidFill>
                    <a:srgbClr val="FF0000"/>
                  </a:solidFill>
                </a:rPr>
                <a:t>Residuals –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deviations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from the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line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933E023-95E3-426E-2C9F-9E27774BA1DA}"/>
              </a:ext>
            </a:extLst>
          </p:cNvPr>
          <p:cNvGrpSpPr>
            <a:grpSpLocks/>
          </p:cNvGrpSpPr>
          <p:nvPr/>
        </p:nvGrpSpPr>
        <p:grpSpPr bwMode="auto">
          <a:xfrm>
            <a:off x="1079845" y="3492500"/>
            <a:ext cx="1599855" cy="2352783"/>
            <a:chOff x="668" y="1968"/>
            <a:chExt cx="964" cy="1472"/>
          </a:xfrm>
        </p:grpSpPr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1AD947BD-6327-47EB-01ED-C0BD2006077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2" y="1656"/>
              <a:ext cx="240" cy="864"/>
            </a:xfrm>
            <a:prstGeom prst="leftBrace">
              <a:avLst>
                <a:gd name="adj1" fmla="val 300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43719238-A5DA-C25B-09F5-AD56D5540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" y="2304"/>
              <a:ext cx="964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>
                  <a:solidFill>
                    <a:srgbClr val="FF0000"/>
                  </a:solidFill>
                </a:rPr>
                <a:t>Fixed – exactly on the line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D5720C7-D929-8D44-A05E-62DD2AF37E00}"/>
              </a:ext>
            </a:extLst>
          </p:cNvPr>
          <p:cNvSpPr/>
          <p:nvPr/>
        </p:nvSpPr>
        <p:spPr>
          <a:xfrm>
            <a:off x="565146" y="1994653"/>
            <a:ext cx="2802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/>
              <a:t>Y</a:t>
            </a:r>
            <a:r>
              <a:rPr lang="en-US" altLang="en-US" sz="2800" i="1" dirty="0"/>
              <a:t> = </a:t>
            </a:r>
            <a:r>
              <a:rPr lang="en-US" altLang="en-US" sz="2800" i="1" dirty="0" err="1"/>
              <a:t>mX</a:t>
            </a:r>
            <a:r>
              <a:rPr lang="en-US" altLang="en-US" sz="2800" i="1" dirty="0"/>
              <a:t> + 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EBCDBB-C121-DF3D-7F9F-3762440601A6}"/>
              </a:ext>
            </a:extLst>
          </p:cNvPr>
          <p:cNvCxnSpPr>
            <a:cxnSpLocks/>
          </p:cNvCxnSpPr>
          <p:nvPr/>
        </p:nvCxnSpPr>
        <p:spPr>
          <a:xfrm flipH="1">
            <a:off x="1498600" y="2427446"/>
            <a:ext cx="698500" cy="6100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D2BC90-4155-6458-AA5D-292610EF8D7E}"/>
              </a:ext>
            </a:extLst>
          </p:cNvPr>
          <p:cNvCxnSpPr>
            <a:cxnSpLocks/>
          </p:cNvCxnSpPr>
          <p:nvPr/>
        </p:nvCxnSpPr>
        <p:spPr>
          <a:xfrm>
            <a:off x="1450531" y="2435317"/>
            <a:ext cx="602915" cy="602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CD8E9AF-0F13-4700-381C-48D1C7A35BB4}"/>
              </a:ext>
            </a:extLst>
          </p:cNvPr>
          <p:cNvSpPr txBox="1">
            <a:spLocks noChangeArrowheads="1"/>
          </p:cNvSpPr>
          <p:nvPr/>
        </p:nvSpPr>
        <p:spPr>
          <a:xfrm>
            <a:off x="1926166" y="932591"/>
            <a:ext cx="8424472" cy="189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FontTx/>
              <a:buNone/>
            </a:pPr>
            <a:r>
              <a:rPr lang="en-US" altLang="en-US" sz="2400" dirty="0"/>
              <a:t>If you know something about X, this knowledge helps you predict something about Y. 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A749074B-0E82-F4AC-96A2-2155DEBBC719}"/>
              </a:ext>
            </a:extLst>
          </p:cNvPr>
          <p:cNvSpPr txBox="1">
            <a:spLocks noChangeArrowheads="1"/>
          </p:cNvSpPr>
          <p:nvPr/>
        </p:nvSpPr>
        <p:spPr>
          <a:xfrm>
            <a:off x="1384300" y="347532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Prediction</a:t>
            </a:r>
          </a:p>
        </p:txBody>
      </p:sp>
      <p:pic>
        <p:nvPicPr>
          <p:cNvPr id="32" name="Picture 31" descr="A graph of a slope&#10;&#10;Description automatically generated">
            <a:extLst>
              <a:ext uri="{FF2B5EF4-FFF2-40B4-BE49-F238E27FC236}">
                <a16:creationId xmlns:a16="http://schemas.microsoft.com/office/drawing/2014/main" id="{1CF7B961-8839-FFD5-88B6-710C0D0FD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41" y="2040296"/>
            <a:ext cx="5880080" cy="32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4" title="Response of Orchardgrass to Weekly and Monthly Defoliation.">
            <a:hlinkClick r:id="" action="ppaction://media"/>
            <a:extLst>
              <a:ext uri="{FF2B5EF4-FFF2-40B4-BE49-F238E27FC236}">
                <a16:creationId xmlns:a16="http://schemas.microsoft.com/office/drawing/2014/main" id="{BC1F4A52-7240-E8C5-90BC-0455CA7F72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846139"/>
            <a:ext cx="9144000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97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30025" y="264394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Assumptions</a:t>
            </a:r>
          </a:p>
        </p:txBody>
      </p:sp>
      <p:sp>
        <p:nvSpPr>
          <p:cNvPr id="11468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09800" y="1493578"/>
            <a:ext cx="7772400" cy="41148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Aptos" panose="020B0004020202020204" pitchFamily="34" charset="0"/>
              </a:rPr>
              <a:t>Linear regression assumes that…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>
                <a:latin typeface="Aptos" panose="020B0004020202020204" pitchFamily="34" charset="0"/>
              </a:rPr>
              <a:t>The residuals are normally distributed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>
                <a:latin typeface="Aptos" panose="020B0004020202020204" pitchFamily="34" charset="0"/>
              </a:rPr>
              <a:t>The variances of the residuals are homogenous (homoscedasticity)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>
                <a:latin typeface="Aptos" panose="020B0004020202020204" pitchFamily="34" charset="0"/>
              </a:rPr>
              <a:t>The observations are independent (no serial auto-correlation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Aptos" panose="020B0004020202020204" pitchFamily="34" charset="0"/>
              </a:rPr>
              <a:t>Not biased by unduly influential observations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217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1" y="304800"/>
            <a:ext cx="9144000" cy="1066800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altLang="en-US" dirty="0"/>
              <a:t>Residual Analysis for </a:t>
            </a:r>
            <a:br>
              <a:rPr lang="en-US" altLang="en-US" dirty="0"/>
            </a:br>
            <a:r>
              <a:rPr lang="en-US" altLang="en-US" dirty="0"/>
              <a:t>Homoscedasticity </a:t>
            </a:r>
          </a:p>
        </p:txBody>
      </p:sp>
      <p:graphicFrame>
        <p:nvGraphicFramePr>
          <p:cNvPr id="1016835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76438" y="5715000"/>
          <a:ext cx="5762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031760" imgH="988920" progId="MS_ClipArt_Gallery.5">
                  <p:embed/>
                </p:oleObj>
              </mc:Choice>
              <mc:Fallback>
                <p:oleObj name="Clip" r:id="rId2" imgW="1031760" imgH="988920" progId="MS_ClipArt_Gallery.5">
                  <p:embed/>
                  <p:pic>
                    <p:nvPicPr>
                      <p:cNvPr id="1016835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715000"/>
                        <a:ext cx="5762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6836" name="Rectangle 4"/>
          <p:cNvSpPr>
            <a:spLocks noChangeArrowheads="1"/>
          </p:cNvSpPr>
          <p:nvPr/>
        </p:nvSpPr>
        <p:spPr bwMode="auto">
          <a:xfrm>
            <a:off x="2662238" y="5791201"/>
            <a:ext cx="3357562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Non-constant variance</a:t>
            </a:r>
          </a:p>
        </p:txBody>
      </p:sp>
      <p:sp>
        <p:nvSpPr>
          <p:cNvPr id="1016837" name="Rectangle 5"/>
          <p:cNvSpPr>
            <a:spLocks noChangeArrowheads="1"/>
          </p:cNvSpPr>
          <p:nvPr/>
        </p:nvSpPr>
        <p:spPr bwMode="auto">
          <a:xfrm>
            <a:off x="6705600" y="5565776"/>
            <a:ext cx="914400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5400">
                <a:solidFill>
                  <a:srgbClr val="FF0000"/>
                </a:solidFill>
                <a:latin typeface="Wingdings" panose="05000000000000000000" pitchFamily="2" charset="2"/>
              </a:rPr>
              <a:t></a:t>
            </a:r>
          </a:p>
        </p:txBody>
      </p:sp>
      <p:sp>
        <p:nvSpPr>
          <p:cNvPr id="1016838" name="Rectangle 6"/>
          <p:cNvSpPr>
            <a:spLocks noChangeArrowheads="1"/>
          </p:cNvSpPr>
          <p:nvPr/>
        </p:nvSpPr>
        <p:spPr bwMode="auto">
          <a:xfrm>
            <a:off x="7388226" y="5732464"/>
            <a:ext cx="2974975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Constant variance</a:t>
            </a:r>
          </a:p>
        </p:txBody>
      </p:sp>
      <p:sp>
        <p:nvSpPr>
          <p:cNvPr id="1016839" name="Line 7"/>
          <p:cNvSpPr>
            <a:spLocks noChangeShapeType="1"/>
          </p:cNvSpPr>
          <p:nvPr/>
        </p:nvSpPr>
        <p:spPr bwMode="auto">
          <a:xfrm>
            <a:off x="2433638" y="4424364"/>
            <a:ext cx="0" cy="1366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0" name="Line 8"/>
          <p:cNvSpPr>
            <a:spLocks noChangeShapeType="1"/>
          </p:cNvSpPr>
          <p:nvPr/>
        </p:nvSpPr>
        <p:spPr bwMode="auto">
          <a:xfrm flipV="1">
            <a:off x="2438400" y="5029200"/>
            <a:ext cx="327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1" name="Line 9"/>
          <p:cNvSpPr>
            <a:spLocks noChangeShapeType="1"/>
          </p:cNvSpPr>
          <p:nvPr/>
        </p:nvSpPr>
        <p:spPr bwMode="auto">
          <a:xfrm flipV="1">
            <a:off x="2743200" y="4114800"/>
            <a:ext cx="2738438" cy="7572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2" name="Line 10"/>
          <p:cNvSpPr>
            <a:spLocks noChangeShapeType="1"/>
          </p:cNvSpPr>
          <p:nvPr/>
        </p:nvSpPr>
        <p:spPr bwMode="auto">
          <a:xfrm>
            <a:off x="2743200" y="5257800"/>
            <a:ext cx="2662238" cy="4524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3" name="Oval 11"/>
          <p:cNvSpPr>
            <a:spLocks noChangeArrowheads="1"/>
          </p:cNvSpPr>
          <p:nvPr/>
        </p:nvSpPr>
        <p:spPr bwMode="auto">
          <a:xfrm>
            <a:off x="2814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4" name="Oval 12"/>
          <p:cNvSpPr>
            <a:spLocks noChangeArrowheads="1"/>
          </p:cNvSpPr>
          <p:nvPr/>
        </p:nvSpPr>
        <p:spPr bwMode="auto">
          <a:xfrm>
            <a:off x="4033838" y="4610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5" name="Oval 13"/>
          <p:cNvSpPr>
            <a:spLocks noChangeArrowheads="1"/>
          </p:cNvSpPr>
          <p:nvPr/>
        </p:nvSpPr>
        <p:spPr bwMode="auto">
          <a:xfrm>
            <a:off x="30432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6" name="Oval 14"/>
          <p:cNvSpPr>
            <a:spLocks noChangeArrowheads="1"/>
          </p:cNvSpPr>
          <p:nvPr/>
        </p:nvSpPr>
        <p:spPr bwMode="auto">
          <a:xfrm>
            <a:off x="3195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7" name="Oval 15"/>
          <p:cNvSpPr>
            <a:spLocks noChangeArrowheads="1"/>
          </p:cNvSpPr>
          <p:nvPr/>
        </p:nvSpPr>
        <p:spPr bwMode="auto">
          <a:xfrm>
            <a:off x="3576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8" name="Oval 16"/>
          <p:cNvSpPr>
            <a:spLocks noChangeArrowheads="1"/>
          </p:cNvSpPr>
          <p:nvPr/>
        </p:nvSpPr>
        <p:spPr bwMode="auto">
          <a:xfrm>
            <a:off x="3652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9" name="Oval 17"/>
          <p:cNvSpPr>
            <a:spLocks noChangeArrowheads="1"/>
          </p:cNvSpPr>
          <p:nvPr/>
        </p:nvSpPr>
        <p:spPr bwMode="auto">
          <a:xfrm>
            <a:off x="3957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0" name="Oval 18"/>
          <p:cNvSpPr>
            <a:spLocks noChangeArrowheads="1"/>
          </p:cNvSpPr>
          <p:nvPr/>
        </p:nvSpPr>
        <p:spPr bwMode="auto">
          <a:xfrm>
            <a:off x="33480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1" name="Oval 19"/>
          <p:cNvSpPr>
            <a:spLocks noChangeArrowheads="1"/>
          </p:cNvSpPr>
          <p:nvPr/>
        </p:nvSpPr>
        <p:spPr bwMode="auto">
          <a:xfrm>
            <a:off x="52530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2" name="Oval 20"/>
          <p:cNvSpPr>
            <a:spLocks noChangeArrowheads="1"/>
          </p:cNvSpPr>
          <p:nvPr/>
        </p:nvSpPr>
        <p:spPr bwMode="auto">
          <a:xfrm>
            <a:off x="4567238" y="5372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3" name="Oval 21"/>
          <p:cNvSpPr>
            <a:spLocks noChangeArrowheads="1"/>
          </p:cNvSpPr>
          <p:nvPr/>
        </p:nvSpPr>
        <p:spPr bwMode="auto">
          <a:xfrm>
            <a:off x="4719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4" name="Oval 22"/>
          <p:cNvSpPr>
            <a:spLocks noChangeArrowheads="1"/>
          </p:cNvSpPr>
          <p:nvPr/>
        </p:nvSpPr>
        <p:spPr bwMode="auto">
          <a:xfrm>
            <a:off x="4491038" y="4457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5" name="Oval 23"/>
          <p:cNvSpPr>
            <a:spLocks noChangeArrowheads="1"/>
          </p:cNvSpPr>
          <p:nvPr/>
        </p:nvSpPr>
        <p:spPr bwMode="auto">
          <a:xfrm>
            <a:off x="43386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6" name="Oval 24"/>
          <p:cNvSpPr>
            <a:spLocks noChangeArrowheads="1"/>
          </p:cNvSpPr>
          <p:nvPr/>
        </p:nvSpPr>
        <p:spPr bwMode="auto">
          <a:xfrm>
            <a:off x="42624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7" name="Oval 25"/>
          <p:cNvSpPr>
            <a:spLocks noChangeArrowheads="1"/>
          </p:cNvSpPr>
          <p:nvPr/>
        </p:nvSpPr>
        <p:spPr bwMode="auto">
          <a:xfrm>
            <a:off x="4033838" y="5219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8" name="Oval 26"/>
          <p:cNvSpPr>
            <a:spLocks noChangeArrowheads="1"/>
          </p:cNvSpPr>
          <p:nvPr/>
        </p:nvSpPr>
        <p:spPr bwMode="auto">
          <a:xfrm>
            <a:off x="4953000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9" name="Oval 27"/>
          <p:cNvSpPr>
            <a:spLocks noChangeArrowheads="1"/>
          </p:cNvSpPr>
          <p:nvPr/>
        </p:nvSpPr>
        <p:spPr bwMode="auto">
          <a:xfrm>
            <a:off x="51768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0" name="Oval 28"/>
          <p:cNvSpPr>
            <a:spLocks noChangeArrowheads="1"/>
          </p:cNvSpPr>
          <p:nvPr/>
        </p:nvSpPr>
        <p:spPr bwMode="auto">
          <a:xfrm>
            <a:off x="51054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1" name="Oval 29"/>
          <p:cNvSpPr>
            <a:spLocks noChangeArrowheads="1"/>
          </p:cNvSpPr>
          <p:nvPr/>
        </p:nvSpPr>
        <p:spPr bwMode="auto">
          <a:xfrm>
            <a:off x="5100638" y="5448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2" name="Oval 30"/>
          <p:cNvSpPr>
            <a:spLocks noChangeArrowheads="1"/>
          </p:cNvSpPr>
          <p:nvPr/>
        </p:nvSpPr>
        <p:spPr bwMode="auto">
          <a:xfrm>
            <a:off x="4795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3" name="Rectangle 31"/>
          <p:cNvSpPr>
            <a:spLocks noChangeArrowheads="1"/>
          </p:cNvSpPr>
          <p:nvPr/>
        </p:nvSpPr>
        <p:spPr bwMode="auto">
          <a:xfrm>
            <a:off x="5638801" y="4800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864" name="Line 32"/>
          <p:cNvSpPr>
            <a:spLocks noChangeShapeType="1"/>
          </p:cNvSpPr>
          <p:nvPr/>
        </p:nvSpPr>
        <p:spPr bwMode="auto">
          <a:xfrm>
            <a:off x="6777039" y="5029200"/>
            <a:ext cx="32718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5" name="Line 33"/>
          <p:cNvSpPr>
            <a:spLocks noChangeShapeType="1"/>
          </p:cNvSpPr>
          <p:nvPr/>
        </p:nvSpPr>
        <p:spPr bwMode="auto">
          <a:xfrm>
            <a:off x="6777038" y="4391025"/>
            <a:ext cx="0" cy="13668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6" name="Rectangle 34"/>
          <p:cNvSpPr>
            <a:spLocks noChangeArrowheads="1"/>
          </p:cNvSpPr>
          <p:nvPr/>
        </p:nvSpPr>
        <p:spPr bwMode="auto">
          <a:xfrm>
            <a:off x="9982201" y="4800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867" name="Line 35"/>
          <p:cNvSpPr>
            <a:spLocks noChangeShapeType="1"/>
          </p:cNvSpPr>
          <p:nvPr/>
        </p:nvSpPr>
        <p:spPr bwMode="auto">
          <a:xfrm>
            <a:off x="7048500" y="45720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8" name="Line 36"/>
          <p:cNvSpPr>
            <a:spLocks noChangeShapeType="1"/>
          </p:cNvSpPr>
          <p:nvPr/>
        </p:nvSpPr>
        <p:spPr bwMode="auto">
          <a:xfrm>
            <a:off x="7048500" y="54102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9" name="Oval 37"/>
          <p:cNvSpPr>
            <a:spLocks noChangeArrowheads="1"/>
          </p:cNvSpPr>
          <p:nvPr/>
        </p:nvSpPr>
        <p:spPr bwMode="auto">
          <a:xfrm>
            <a:off x="7005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0" name="Oval 38"/>
          <p:cNvSpPr>
            <a:spLocks noChangeArrowheads="1"/>
          </p:cNvSpPr>
          <p:nvPr/>
        </p:nvSpPr>
        <p:spPr bwMode="auto">
          <a:xfrm>
            <a:off x="76152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1" name="Oval 39"/>
          <p:cNvSpPr>
            <a:spLocks noChangeArrowheads="1"/>
          </p:cNvSpPr>
          <p:nvPr/>
        </p:nvSpPr>
        <p:spPr bwMode="auto">
          <a:xfrm>
            <a:off x="7234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2" name="Oval 40"/>
          <p:cNvSpPr>
            <a:spLocks noChangeArrowheads="1"/>
          </p:cNvSpPr>
          <p:nvPr/>
        </p:nvSpPr>
        <p:spPr bwMode="auto">
          <a:xfrm>
            <a:off x="7386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3" name="Oval 41"/>
          <p:cNvSpPr>
            <a:spLocks noChangeArrowheads="1"/>
          </p:cNvSpPr>
          <p:nvPr/>
        </p:nvSpPr>
        <p:spPr bwMode="auto">
          <a:xfrm>
            <a:off x="68532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4" name="Oval 42"/>
          <p:cNvSpPr>
            <a:spLocks noChangeArrowheads="1"/>
          </p:cNvSpPr>
          <p:nvPr/>
        </p:nvSpPr>
        <p:spPr bwMode="auto">
          <a:xfrm>
            <a:off x="7005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5" name="Oval 43"/>
          <p:cNvSpPr>
            <a:spLocks noChangeArrowheads="1"/>
          </p:cNvSpPr>
          <p:nvPr/>
        </p:nvSpPr>
        <p:spPr bwMode="auto">
          <a:xfrm>
            <a:off x="88344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6" name="Oval 44"/>
          <p:cNvSpPr>
            <a:spLocks noChangeArrowheads="1"/>
          </p:cNvSpPr>
          <p:nvPr/>
        </p:nvSpPr>
        <p:spPr bwMode="auto">
          <a:xfrm>
            <a:off x="7843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7" name="Oval 45"/>
          <p:cNvSpPr>
            <a:spLocks noChangeArrowheads="1"/>
          </p:cNvSpPr>
          <p:nvPr/>
        </p:nvSpPr>
        <p:spPr bwMode="auto">
          <a:xfrm>
            <a:off x="79962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8" name="Oval 46"/>
          <p:cNvSpPr>
            <a:spLocks noChangeArrowheads="1"/>
          </p:cNvSpPr>
          <p:nvPr/>
        </p:nvSpPr>
        <p:spPr bwMode="auto">
          <a:xfrm>
            <a:off x="8224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9" name="Oval 47"/>
          <p:cNvSpPr>
            <a:spLocks noChangeArrowheads="1"/>
          </p:cNvSpPr>
          <p:nvPr/>
        </p:nvSpPr>
        <p:spPr bwMode="auto">
          <a:xfrm>
            <a:off x="84534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0" name="Oval 48"/>
          <p:cNvSpPr>
            <a:spLocks noChangeArrowheads="1"/>
          </p:cNvSpPr>
          <p:nvPr/>
        </p:nvSpPr>
        <p:spPr bwMode="auto">
          <a:xfrm>
            <a:off x="81486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1" name="Oval 49"/>
          <p:cNvSpPr>
            <a:spLocks noChangeArrowheads="1"/>
          </p:cNvSpPr>
          <p:nvPr/>
        </p:nvSpPr>
        <p:spPr bwMode="auto">
          <a:xfrm>
            <a:off x="9291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2" name="Oval 50"/>
          <p:cNvSpPr>
            <a:spLocks noChangeArrowheads="1"/>
          </p:cNvSpPr>
          <p:nvPr/>
        </p:nvSpPr>
        <p:spPr bwMode="auto">
          <a:xfrm>
            <a:off x="85296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3" name="Oval 51"/>
          <p:cNvSpPr>
            <a:spLocks noChangeArrowheads="1"/>
          </p:cNvSpPr>
          <p:nvPr/>
        </p:nvSpPr>
        <p:spPr bwMode="auto">
          <a:xfrm>
            <a:off x="8758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4" name="Oval 52"/>
          <p:cNvSpPr>
            <a:spLocks noChangeArrowheads="1"/>
          </p:cNvSpPr>
          <p:nvPr/>
        </p:nvSpPr>
        <p:spPr bwMode="auto">
          <a:xfrm>
            <a:off x="9291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5" name="Oval 53"/>
          <p:cNvSpPr>
            <a:spLocks noChangeArrowheads="1"/>
          </p:cNvSpPr>
          <p:nvPr/>
        </p:nvSpPr>
        <p:spPr bwMode="auto">
          <a:xfrm>
            <a:off x="90630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6" name="Oval 54"/>
          <p:cNvSpPr>
            <a:spLocks noChangeArrowheads="1"/>
          </p:cNvSpPr>
          <p:nvPr/>
        </p:nvSpPr>
        <p:spPr bwMode="auto">
          <a:xfrm>
            <a:off x="97488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7" name="Oval 55"/>
          <p:cNvSpPr>
            <a:spLocks noChangeArrowheads="1"/>
          </p:cNvSpPr>
          <p:nvPr/>
        </p:nvSpPr>
        <p:spPr bwMode="auto">
          <a:xfrm>
            <a:off x="9520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8" name="Oval 56"/>
          <p:cNvSpPr>
            <a:spLocks noChangeArrowheads="1"/>
          </p:cNvSpPr>
          <p:nvPr/>
        </p:nvSpPr>
        <p:spPr bwMode="auto">
          <a:xfrm>
            <a:off x="9901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9" name="Line 57"/>
          <p:cNvSpPr>
            <a:spLocks noChangeShapeType="1"/>
          </p:cNvSpPr>
          <p:nvPr/>
        </p:nvSpPr>
        <p:spPr bwMode="auto">
          <a:xfrm>
            <a:off x="2433638" y="2519364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0" name="Line 58"/>
          <p:cNvSpPr>
            <a:spLocks noChangeShapeType="1"/>
          </p:cNvSpPr>
          <p:nvPr/>
        </p:nvSpPr>
        <p:spPr bwMode="auto">
          <a:xfrm>
            <a:off x="2433638" y="40386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1" name="Line 59"/>
          <p:cNvSpPr>
            <a:spLocks noChangeShapeType="1"/>
          </p:cNvSpPr>
          <p:nvPr/>
        </p:nvSpPr>
        <p:spPr bwMode="auto">
          <a:xfrm flipV="1">
            <a:off x="2433638" y="2438400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2" name="Oval 60"/>
          <p:cNvSpPr>
            <a:spLocks noChangeArrowheads="1"/>
          </p:cNvSpPr>
          <p:nvPr/>
        </p:nvSpPr>
        <p:spPr bwMode="auto">
          <a:xfrm rot="-7282380">
            <a:off x="27384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3" name="Oval 61"/>
          <p:cNvSpPr>
            <a:spLocks noChangeArrowheads="1"/>
          </p:cNvSpPr>
          <p:nvPr/>
        </p:nvSpPr>
        <p:spPr bwMode="auto">
          <a:xfrm rot="-7282380">
            <a:off x="3119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4" name="Oval 62"/>
          <p:cNvSpPr>
            <a:spLocks noChangeArrowheads="1"/>
          </p:cNvSpPr>
          <p:nvPr/>
        </p:nvSpPr>
        <p:spPr bwMode="auto">
          <a:xfrm rot="-7282380">
            <a:off x="43386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5" name="Oval 63"/>
          <p:cNvSpPr>
            <a:spLocks noChangeArrowheads="1"/>
          </p:cNvSpPr>
          <p:nvPr/>
        </p:nvSpPr>
        <p:spPr bwMode="auto">
          <a:xfrm rot="-7282380">
            <a:off x="4643438" y="3124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6" name="Oval 64"/>
          <p:cNvSpPr>
            <a:spLocks noChangeArrowheads="1"/>
          </p:cNvSpPr>
          <p:nvPr/>
        </p:nvSpPr>
        <p:spPr bwMode="auto">
          <a:xfrm rot="-7282380">
            <a:off x="4948238" y="2057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7" name="Oval 65"/>
          <p:cNvSpPr>
            <a:spLocks noChangeArrowheads="1"/>
          </p:cNvSpPr>
          <p:nvPr/>
        </p:nvSpPr>
        <p:spPr bwMode="auto">
          <a:xfrm rot="-7282380">
            <a:off x="35004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8" name="Oval 66"/>
          <p:cNvSpPr>
            <a:spLocks noChangeArrowheads="1"/>
          </p:cNvSpPr>
          <p:nvPr/>
        </p:nvSpPr>
        <p:spPr bwMode="auto">
          <a:xfrm rot="-7282380">
            <a:off x="48720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9" name="Oval 67"/>
          <p:cNvSpPr>
            <a:spLocks noChangeArrowheads="1"/>
          </p:cNvSpPr>
          <p:nvPr/>
        </p:nvSpPr>
        <p:spPr bwMode="auto">
          <a:xfrm rot="-7282380">
            <a:off x="5176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0" name="Oval 68"/>
          <p:cNvSpPr>
            <a:spLocks noChangeArrowheads="1"/>
          </p:cNvSpPr>
          <p:nvPr/>
        </p:nvSpPr>
        <p:spPr bwMode="auto">
          <a:xfrm rot="-7282380">
            <a:off x="5024438" y="167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1" name="Oval 69"/>
          <p:cNvSpPr>
            <a:spLocks noChangeArrowheads="1"/>
          </p:cNvSpPr>
          <p:nvPr/>
        </p:nvSpPr>
        <p:spPr bwMode="auto">
          <a:xfrm rot="-7282380">
            <a:off x="5176838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2" name="Oval 70"/>
          <p:cNvSpPr>
            <a:spLocks noChangeArrowheads="1"/>
          </p:cNvSpPr>
          <p:nvPr/>
        </p:nvSpPr>
        <p:spPr bwMode="auto">
          <a:xfrm rot="-7282380">
            <a:off x="4719638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3" name="Oval 71"/>
          <p:cNvSpPr>
            <a:spLocks noChangeArrowheads="1"/>
          </p:cNvSpPr>
          <p:nvPr/>
        </p:nvSpPr>
        <p:spPr bwMode="auto">
          <a:xfrm rot="-7282380">
            <a:off x="4033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4" name="Oval 72"/>
          <p:cNvSpPr>
            <a:spLocks noChangeArrowheads="1"/>
          </p:cNvSpPr>
          <p:nvPr/>
        </p:nvSpPr>
        <p:spPr bwMode="auto">
          <a:xfrm rot="-7282380">
            <a:off x="43386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5" name="Oval 73"/>
          <p:cNvSpPr>
            <a:spLocks noChangeArrowheads="1"/>
          </p:cNvSpPr>
          <p:nvPr/>
        </p:nvSpPr>
        <p:spPr bwMode="auto">
          <a:xfrm rot="-7282380">
            <a:off x="3957638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6" name="Oval 74"/>
          <p:cNvSpPr>
            <a:spLocks noChangeArrowheads="1"/>
          </p:cNvSpPr>
          <p:nvPr/>
        </p:nvSpPr>
        <p:spPr bwMode="auto">
          <a:xfrm rot="-7282380">
            <a:off x="29670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7" name="Oval 75"/>
          <p:cNvSpPr>
            <a:spLocks noChangeArrowheads="1"/>
          </p:cNvSpPr>
          <p:nvPr/>
        </p:nvSpPr>
        <p:spPr bwMode="auto">
          <a:xfrm rot="-7282380">
            <a:off x="32718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8" name="Oval 76"/>
          <p:cNvSpPr>
            <a:spLocks noChangeArrowheads="1"/>
          </p:cNvSpPr>
          <p:nvPr/>
        </p:nvSpPr>
        <p:spPr bwMode="auto">
          <a:xfrm rot="-7282380">
            <a:off x="3652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9" name="Oval 77"/>
          <p:cNvSpPr>
            <a:spLocks noChangeArrowheads="1"/>
          </p:cNvSpPr>
          <p:nvPr/>
        </p:nvSpPr>
        <p:spPr bwMode="auto">
          <a:xfrm rot="-7282380">
            <a:off x="4262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0" name="Oval 78"/>
          <p:cNvSpPr>
            <a:spLocks noChangeArrowheads="1"/>
          </p:cNvSpPr>
          <p:nvPr/>
        </p:nvSpPr>
        <p:spPr bwMode="auto">
          <a:xfrm rot="-7282380">
            <a:off x="5329238" y="2743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1" name="Oval 79"/>
          <p:cNvSpPr>
            <a:spLocks noChangeArrowheads="1"/>
          </p:cNvSpPr>
          <p:nvPr/>
        </p:nvSpPr>
        <p:spPr bwMode="auto">
          <a:xfrm rot="-7282380">
            <a:off x="3881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2" name="Text Box 80"/>
          <p:cNvSpPr txBox="1">
            <a:spLocks noChangeArrowheads="1"/>
          </p:cNvSpPr>
          <p:nvPr/>
        </p:nvSpPr>
        <p:spPr bwMode="auto">
          <a:xfrm>
            <a:off x="2209800" y="20574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16913" name="Line 81"/>
          <p:cNvSpPr>
            <a:spLocks noChangeShapeType="1"/>
          </p:cNvSpPr>
          <p:nvPr/>
        </p:nvSpPr>
        <p:spPr bwMode="auto">
          <a:xfrm flipV="1">
            <a:off x="2738438" y="1752600"/>
            <a:ext cx="1905000" cy="1524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4" name="Line 82"/>
          <p:cNvSpPr>
            <a:spLocks noChangeShapeType="1"/>
          </p:cNvSpPr>
          <p:nvPr/>
        </p:nvSpPr>
        <p:spPr bwMode="auto">
          <a:xfrm flipV="1">
            <a:off x="2738438" y="3657601"/>
            <a:ext cx="2743200" cy="4763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5" name="Rectangle 83"/>
          <p:cNvSpPr>
            <a:spLocks noChangeArrowheads="1"/>
          </p:cNvSpPr>
          <p:nvPr/>
        </p:nvSpPr>
        <p:spPr bwMode="auto">
          <a:xfrm>
            <a:off x="5715001" y="38100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916" name="Rectangle 84"/>
          <p:cNvSpPr>
            <a:spLocks noChangeArrowheads="1"/>
          </p:cNvSpPr>
          <p:nvPr/>
        </p:nvSpPr>
        <p:spPr bwMode="auto">
          <a:xfrm>
            <a:off x="10058401" y="37338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917" name="Line 85"/>
          <p:cNvSpPr>
            <a:spLocks noChangeShapeType="1"/>
          </p:cNvSpPr>
          <p:nvPr/>
        </p:nvSpPr>
        <p:spPr bwMode="auto">
          <a:xfrm flipH="1">
            <a:off x="6705601" y="2325688"/>
            <a:ext cx="11113" cy="16367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8" name="Line 86"/>
          <p:cNvSpPr>
            <a:spLocks noChangeShapeType="1"/>
          </p:cNvSpPr>
          <p:nvPr/>
        </p:nvSpPr>
        <p:spPr bwMode="auto">
          <a:xfrm flipV="1">
            <a:off x="6705600" y="39624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9" name="Line 87"/>
          <p:cNvSpPr>
            <a:spLocks noChangeShapeType="1"/>
          </p:cNvSpPr>
          <p:nvPr/>
        </p:nvSpPr>
        <p:spPr bwMode="auto">
          <a:xfrm flipV="1">
            <a:off x="6716713" y="2320925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0" name="Oval 88"/>
          <p:cNvSpPr>
            <a:spLocks noChangeArrowheads="1"/>
          </p:cNvSpPr>
          <p:nvPr/>
        </p:nvSpPr>
        <p:spPr bwMode="auto">
          <a:xfrm rot="-7282380">
            <a:off x="6853238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1" name="Oval 89"/>
          <p:cNvSpPr>
            <a:spLocks noChangeArrowheads="1"/>
          </p:cNvSpPr>
          <p:nvPr/>
        </p:nvSpPr>
        <p:spPr bwMode="auto">
          <a:xfrm rot="-7282380">
            <a:off x="7005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2" name="Oval 90"/>
          <p:cNvSpPr>
            <a:spLocks noChangeArrowheads="1"/>
          </p:cNvSpPr>
          <p:nvPr/>
        </p:nvSpPr>
        <p:spPr bwMode="auto">
          <a:xfrm rot="-7282380">
            <a:off x="8610600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3" name="Oval 91"/>
          <p:cNvSpPr>
            <a:spLocks noChangeArrowheads="1"/>
          </p:cNvSpPr>
          <p:nvPr/>
        </p:nvSpPr>
        <p:spPr bwMode="auto">
          <a:xfrm rot="-7282380">
            <a:off x="92916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4" name="Oval 92"/>
          <p:cNvSpPr>
            <a:spLocks noChangeArrowheads="1"/>
          </p:cNvSpPr>
          <p:nvPr/>
        </p:nvSpPr>
        <p:spPr bwMode="auto">
          <a:xfrm rot="-7282380">
            <a:off x="7386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5" name="Oval 93"/>
          <p:cNvSpPr>
            <a:spLocks noChangeArrowheads="1"/>
          </p:cNvSpPr>
          <p:nvPr/>
        </p:nvSpPr>
        <p:spPr bwMode="auto">
          <a:xfrm rot="-7282380">
            <a:off x="9063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6" name="Oval 94"/>
          <p:cNvSpPr>
            <a:spLocks noChangeArrowheads="1"/>
          </p:cNvSpPr>
          <p:nvPr/>
        </p:nvSpPr>
        <p:spPr bwMode="auto">
          <a:xfrm rot="-7282380">
            <a:off x="9291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6927" name="Oval 95"/>
          <p:cNvSpPr>
            <a:spLocks noChangeArrowheads="1"/>
          </p:cNvSpPr>
          <p:nvPr/>
        </p:nvSpPr>
        <p:spPr bwMode="auto">
          <a:xfrm rot="-7282380">
            <a:off x="9459913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8" name="Oval 96"/>
          <p:cNvSpPr>
            <a:spLocks noChangeArrowheads="1"/>
          </p:cNvSpPr>
          <p:nvPr/>
        </p:nvSpPr>
        <p:spPr bwMode="auto">
          <a:xfrm rot="-7282380">
            <a:off x="88344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9" name="Oval 97"/>
          <p:cNvSpPr>
            <a:spLocks noChangeArrowheads="1"/>
          </p:cNvSpPr>
          <p:nvPr/>
        </p:nvSpPr>
        <p:spPr bwMode="auto">
          <a:xfrm rot="-7282380">
            <a:off x="81486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0" name="Oval 98"/>
          <p:cNvSpPr>
            <a:spLocks noChangeArrowheads="1"/>
          </p:cNvSpPr>
          <p:nvPr/>
        </p:nvSpPr>
        <p:spPr bwMode="auto">
          <a:xfrm rot="-7282380">
            <a:off x="82248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1" name="Oval 99"/>
          <p:cNvSpPr>
            <a:spLocks noChangeArrowheads="1"/>
          </p:cNvSpPr>
          <p:nvPr/>
        </p:nvSpPr>
        <p:spPr bwMode="auto">
          <a:xfrm rot="-7282380">
            <a:off x="7920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2" name="Oval 100"/>
          <p:cNvSpPr>
            <a:spLocks noChangeArrowheads="1"/>
          </p:cNvSpPr>
          <p:nvPr/>
        </p:nvSpPr>
        <p:spPr bwMode="auto">
          <a:xfrm rot="-7282380">
            <a:off x="70818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3" name="Oval 101"/>
          <p:cNvSpPr>
            <a:spLocks noChangeArrowheads="1"/>
          </p:cNvSpPr>
          <p:nvPr/>
        </p:nvSpPr>
        <p:spPr bwMode="auto">
          <a:xfrm rot="-7282380">
            <a:off x="7234238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4" name="Oval 102"/>
          <p:cNvSpPr>
            <a:spLocks noChangeArrowheads="1"/>
          </p:cNvSpPr>
          <p:nvPr/>
        </p:nvSpPr>
        <p:spPr bwMode="auto">
          <a:xfrm rot="-7282380">
            <a:off x="76152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5" name="Oval 103"/>
          <p:cNvSpPr>
            <a:spLocks noChangeArrowheads="1"/>
          </p:cNvSpPr>
          <p:nvPr/>
        </p:nvSpPr>
        <p:spPr bwMode="auto">
          <a:xfrm rot="-7282380">
            <a:off x="8453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6" name="Oval 104"/>
          <p:cNvSpPr>
            <a:spLocks noChangeArrowheads="1"/>
          </p:cNvSpPr>
          <p:nvPr/>
        </p:nvSpPr>
        <p:spPr bwMode="auto">
          <a:xfrm rot="-7282380">
            <a:off x="9748838" y="2625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7" name="Oval 105"/>
          <p:cNvSpPr>
            <a:spLocks noChangeArrowheads="1"/>
          </p:cNvSpPr>
          <p:nvPr/>
        </p:nvSpPr>
        <p:spPr bwMode="auto">
          <a:xfrm rot="-7282380">
            <a:off x="7767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8" name="Text Box 106"/>
          <p:cNvSpPr txBox="1">
            <a:spLocks noChangeArrowheads="1"/>
          </p:cNvSpPr>
          <p:nvPr/>
        </p:nvSpPr>
        <p:spPr bwMode="auto">
          <a:xfrm>
            <a:off x="6492875" y="19399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16939" name="Oval 107"/>
          <p:cNvSpPr>
            <a:spLocks noChangeArrowheads="1"/>
          </p:cNvSpPr>
          <p:nvPr/>
        </p:nvSpPr>
        <p:spPr bwMode="auto">
          <a:xfrm rot="-7282380">
            <a:off x="95964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0" name="Line 108"/>
          <p:cNvSpPr>
            <a:spLocks noChangeShapeType="1"/>
          </p:cNvSpPr>
          <p:nvPr/>
        </p:nvSpPr>
        <p:spPr bwMode="auto">
          <a:xfrm flipV="1">
            <a:off x="7005638" y="1905000"/>
            <a:ext cx="2667000" cy="9144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1" name="Line 109"/>
          <p:cNvSpPr>
            <a:spLocks noChangeShapeType="1"/>
          </p:cNvSpPr>
          <p:nvPr/>
        </p:nvSpPr>
        <p:spPr bwMode="auto">
          <a:xfrm flipV="1">
            <a:off x="7158038" y="2971800"/>
            <a:ext cx="2667000" cy="8382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2" name="Rectangle 110"/>
          <p:cNvSpPr>
            <a:spLocks noChangeArrowheads="1"/>
          </p:cNvSpPr>
          <p:nvPr/>
        </p:nvSpPr>
        <p:spPr bwMode="auto">
          <a:xfrm rot="16200000">
            <a:off x="14493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6943" name="Rectangle 111"/>
          <p:cNvSpPr>
            <a:spLocks noChangeArrowheads="1"/>
          </p:cNvSpPr>
          <p:nvPr/>
        </p:nvSpPr>
        <p:spPr bwMode="auto">
          <a:xfrm rot="16200000">
            <a:off x="58689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6944" name="Line 112"/>
          <p:cNvSpPr>
            <a:spLocks noChangeShapeType="1"/>
          </p:cNvSpPr>
          <p:nvPr/>
        </p:nvSpPr>
        <p:spPr bwMode="auto">
          <a:xfrm>
            <a:off x="6172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16945" name="Rectangle 113"/>
          <p:cNvSpPr>
            <a:spLocks noChangeArrowheads="1"/>
          </p:cNvSpPr>
          <p:nvPr/>
        </p:nvSpPr>
        <p:spPr bwMode="auto">
          <a:xfrm>
            <a:off x="5169868" y="6617028"/>
            <a:ext cx="613982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100" dirty="0"/>
              <a:t>Slide from: Statistics for Managers Using Microsoft® Excel  4th Edition, 2004 Prentice-Hall</a:t>
            </a:r>
          </a:p>
        </p:txBody>
      </p:sp>
    </p:spTree>
    <p:extLst>
      <p:ext uri="{BB962C8B-B14F-4D97-AF65-F5344CB8AC3E}">
        <p14:creationId xmlns:p14="http://schemas.microsoft.com/office/powerpoint/2010/main" val="321375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58" name="Rectangle 2"/>
          <p:cNvSpPr>
            <a:spLocks noChangeArrowheads="1"/>
          </p:cNvSpPr>
          <p:nvPr/>
        </p:nvSpPr>
        <p:spPr bwMode="auto">
          <a:xfrm>
            <a:off x="2819400" y="2124076"/>
            <a:ext cx="2667000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7859" name="Rectangle 3"/>
          <p:cNvSpPr>
            <a:spLocks noChangeArrowheads="1"/>
          </p:cNvSpPr>
          <p:nvPr/>
        </p:nvSpPr>
        <p:spPr bwMode="auto">
          <a:xfrm>
            <a:off x="7239000" y="2514601"/>
            <a:ext cx="2362200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aphicFrame>
        <p:nvGraphicFramePr>
          <p:cNvPr id="101786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28800" y="1752600"/>
          <a:ext cx="1041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780840" imgH="752400" progId="MS_ClipArt_Gallery.2">
                  <p:embed/>
                </p:oleObj>
              </mc:Choice>
              <mc:Fallback>
                <p:oleObj name="Clip" r:id="rId3" imgW="780840" imgH="752400" progId="MS_ClipArt_Gallery.2">
                  <p:embed/>
                  <p:pic>
                    <p:nvPicPr>
                      <p:cNvPr id="1017860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752600"/>
                        <a:ext cx="10414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7861" name="Rectangle 5"/>
          <p:cNvSpPr>
            <a:spLocks noChangeArrowheads="1"/>
          </p:cNvSpPr>
          <p:nvPr/>
        </p:nvSpPr>
        <p:spPr bwMode="auto">
          <a:xfrm>
            <a:off x="2667001" y="307976"/>
            <a:ext cx="6969125" cy="107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4000" dirty="0">
                <a:latin typeface="Arial" panose="020B0604020202020204" pitchFamily="34" charset="0"/>
              </a:rPr>
              <a:t>Residual Analysis for Independence</a:t>
            </a:r>
          </a:p>
        </p:txBody>
      </p:sp>
      <p:sp>
        <p:nvSpPr>
          <p:cNvPr id="1017862" name="Rectangle 6"/>
          <p:cNvSpPr>
            <a:spLocks noChangeArrowheads="1"/>
          </p:cNvSpPr>
          <p:nvPr/>
        </p:nvSpPr>
        <p:spPr bwMode="auto">
          <a:xfrm>
            <a:off x="2801939" y="2116138"/>
            <a:ext cx="33115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Not Independent</a:t>
            </a:r>
          </a:p>
        </p:txBody>
      </p:sp>
      <p:sp>
        <p:nvSpPr>
          <p:cNvPr id="1017863" name="Rectangle 7"/>
          <p:cNvSpPr>
            <a:spLocks noChangeArrowheads="1"/>
          </p:cNvSpPr>
          <p:nvPr/>
        </p:nvSpPr>
        <p:spPr bwMode="auto">
          <a:xfrm>
            <a:off x="7391401" y="2497138"/>
            <a:ext cx="2836863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Independent</a:t>
            </a:r>
          </a:p>
        </p:txBody>
      </p:sp>
      <p:sp>
        <p:nvSpPr>
          <p:cNvPr id="1017864" name="Line 8"/>
          <p:cNvSpPr>
            <a:spLocks noChangeShapeType="1"/>
          </p:cNvSpPr>
          <p:nvPr/>
        </p:nvSpPr>
        <p:spPr bwMode="auto">
          <a:xfrm>
            <a:off x="2590800" y="2946400"/>
            <a:ext cx="0" cy="1390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5" name="Line 9"/>
          <p:cNvSpPr>
            <a:spLocks noChangeShapeType="1"/>
          </p:cNvSpPr>
          <p:nvPr/>
        </p:nvSpPr>
        <p:spPr bwMode="auto">
          <a:xfrm>
            <a:off x="2590800" y="3575050"/>
            <a:ext cx="307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6" name="Rectangle 10"/>
          <p:cNvSpPr>
            <a:spLocks noChangeArrowheads="1"/>
          </p:cNvSpPr>
          <p:nvPr/>
        </p:nvSpPr>
        <p:spPr bwMode="auto">
          <a:xfrm>
            <a:off x="5697539" y="3355975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7867" name="Line 11"/>
          <p:cNvSpPr>
            <a:spLocks noChangeShapeType="1"/>
          </p:cNvSpPr>
          <p:nvPr/>
        </p:nvSpPr>
        <p:spPr bwMode="auto">
          <a:xfrm flipV="1">
            <a:off x="2873375" y="2895600"/>
            <a:ext cx="25590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8" name="Line 12"/>
          <p:cNvSpPr>
            <a:spLocks noChangeShapeType="1"/>
          </p:cNvSpPr>
          <p:nvPr/>
        </p:nvSpPr>
        <p:spPr bwMode="auto">
          <a:xfrm flipV="1">
            <a:off x="3025775" y="3352800"/>
            <a:ext cx="24828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9" name="Oval 13"/>
          <p:cNvSpPr>
            <a:spLocks noChangeArrowheads="1"/>
          </p:cNvSpPr>
          <p:nvPr/>
        </p:nvSpPr>
        <p:spPr bwMode="auto">
          <a:xfrm>
            <a:off x="3124200" y="3540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0" name="Oval 14"/>
          <p:cNvSpPr>
            <a:spLocks noChangeArrowheads="1"/>
          </p:cNvSpPr>
          <p:nvPr/>
        </p:nvSpPr>
        <p:spPr bwMode="auto">
          <a:xfrm>
            <a:off x="3048000" y="3768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1" name="Oval 15"/>
          <p:cNvSpPr>
            <a:spLocks noChangeArrowheads="1"/>
          </p:cNvSpPr>
          <p:nvPr/>
        </p:nvSpPr>
        <p:spPr bwMode="auto">
          <a:xfrm>
            <a:off x="34290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2" name="Oval 16"/>
          <p:cNvSpPr>
            <a:spLocks noChangeArrowheads="1"/>
          </p:cNvSpPr>
          <p:nvPr/>
        </p:nvSpPr>
        <p:spPr bwMode="auto">
          <a:xfrm>
            <a:off x="3352800" y="3692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3" name="Oval 17"/>
          <p:cNvSpPr>
            <a:spLocks noChangeArrowheads="1"/>
          </p:cNvSpPr>
          <p:nvPr/>
        </p:nvSpPr>
        <p:spPr bwMode="auto">
          <a:xfrm>
            <a:off x="37338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4" name="Oval 18"/>
          <p:cNvSpPr>
            <a:spLocks noChangeArrowheads="1"/>
          </p:cNvSpPr>
          <p:nvPr/>
        </p:nvSpPr>
        <p:spPr bwMode="auto">
          <a:xfrm>
            <a:off x="2743200" y="3616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5" name="Oval 19"/>
          <p:cNvSpPr>
            <a:spLocks noChangeArrowheads="1"/>
          </p:cNvSpPr>
          <p:nvPr/>
        </p:nvSpPr>
        <p:spPr bwMode="auto">
          <a:xfrm>
            <a:off x="4495800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6" name="Oval 20"/>
          <p:cNvSpPr>
            <a:spLocks noChangeArrowheads="1"/>
          </p:cNvSpPr>
          <p:nvPr/>
        </p:nvSpPr>
        <p:spPr bwMode="auto">
          <a:xfrm>
            <a:off x="4267200" y="3387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7" name="Oval 21"/>
          <p:cNvSpPr>
            <a:spLocks noChangeArrowheads="1"/>
          </p:cNvSpPr>
          <p:nvPr/>
        </p:nvSpPr>
        <p:spPr bwMode="auto">
          <a:xfrm>
            <a:off x="40386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8" name="Oval 22"/>
          <p:cNvSpPr>
            <a:spLocks noChangeArrowheads="1"/>
          </p:cNvSpPr>
          <p:nvPr/>
        </p:nvSpPr>
        <p:spPr bwMode="auto">
          <a:xfrm>
            <a:off x="5181600" y="3159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9" name="Oval 23"/>
          <p:cNvSpPr>
            <a:spLocks noChangeArrowheads="1"/>
          </p:cNvSpPr>
          <p:nvPr/>
        </p:nvSpPr>
        <p:spPr bwMode="auto">
          <a:xfrm>
            <a:off x="4876800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0" name="Oval 24"/>
          <p:cNvSpPr>
            <a:spLocks noChangeArrowheads="1"/>
          </p:cNvSpPr>
          <p:nvPr/>
        </p:nvSpPr>
        <p:spPr bwMode="auto">
          <a:xfrm>
            <a:off x="47244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1" name="Oval 25"/>
          <p:cNvSpPr>
            <a:spLocks noChangeArrowheads="1"/>
          </p:cNvSpPr>
          <p:nvPr/>
        </p:nvSpPr>
        <p:spPr bwMode="auto">
          <a:xfrm>
            <a:off x="5410200" y="3006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2" name="Oval 26"/>
          <p:cNvSpPr>
            <a:spLocks noChangeArrowheads="1"/>
          </p:cNvSpPr>
          <p:nvPr/>
        </p:nvSpPr>
        <p:spPr bwMode="auto">
          <a:xfrm>
            <a:off x="7467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3" name="Line 27"/>
          <p:cNvSpPr>
            <a:spLocks noChangeShapeType="1"/>
          </p:cNvSpPr>
          <p:nvPr/>
        </p:nvSpPr>
        <p:spPr bwMode="auto">
          <a:xfrm>
            <a:off x="6781800" y="3562350"/>
            <a:ext cx="0" cy="1390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4" name="Line 28"/>
          <p:cNvSpPr>
            <a:spLocks noChangeShapeType="1"/>
          </p:cNvSpPr>
          <p:nvPr/>
        </p:nvSpPr>
        <p:spPr bwMode="auto">
          <a:xfrm>
            <a:off x="6781800" y="4191000"/>
            <a:ext cx="307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5" name="Rectangle 29"/>
          <p:cNvSpPr>
            <a:spLocks noChangeArrowheads="1"/>
          </p:cNvSpPr>
          <p:nvPr/>
        </p:nvSpPr>
        <p:spPr bwMode="auto">
          <a:xfrm>
            <a:off x="9812339" y="3962400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7886" name="Line 30"/>
          <p:cNvSpPr>
            <a:spLocks noChangeShapeType="1"/>
          </p:cNvSpPr>
          <p:nvPr/>
        </p:nvSpPr>
        <p:spPr bwMode="auto">
          <a:xfrm>
            <a:off x="6915150" y="37338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7" name="Line 31"/>
          <p:cNvSpPr>
            <a:spLocks noChangeShapeType="1"/>
          </p:cNvSpPr>
          <p:nvPr/>
        </p:nvSpPr>
        <p:spPr bwMode="auto">
          <a:xfrm>
            <a:off x="6915150" y="45720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8" name="Oval 32"/>
          <p:cNvSpPr>
            <a:spLocks noChangeArrowheads="1"/>
          </p:cNvSpPr>
          <p:nvPr/>
        </p:nvSpPr>
        <p:spPr bwMode="auto">
          <a:xfrm>
            <a:off x="74676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9" name="Oval 33"/>
          <p:cNvSpPr>
            <a:spLocks noChangeArrowheads="1"/>
          </p:cNvSpPr>
          <p:nvPr/>
        </p:nvSpPr>
        <p:spPr bwMode="auto">
          <a:xfrm>
            <a:off x="72390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0" name="Oval 34"/>
          <p:cNvSpPr>
            <a:spLocks noChangeArrowheads="1"/>
          </p:cNvSpPr>
          <p:nvPr/>
        </p:nvSpPr>
        <p:spPr bwMode="auto">
          <a:xfrm>
            <a:off x="6934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1" name="Oval 35"/>
          <p:cNvSpPr>
            <a:spLocks noChangeArrowheads="1"/>
          </p:cNvSpPr>
          <p:nvPr/>
        </p:nvSpPr>
        <p:spPr bwMode="auto">
          <a:xfrm>
            <a:off x="67818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2" name="Oval 36"/>
          <p:cNvSpPr>
            <a:spLocks noChangeArrowheads="1"/>
          </p:cNvSpPr>
          <p:nvPr/>
        </p:nvSpPr>
        <p:spPr bwMode="auto">
          <a:xfrm>
            <a:off x="7086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3" name="Oval 37"/>
          <p:cNvSpPr>
            <a:spLocks noChangeArrowheads="1"/>
          </p:cNvSpPr>
          <p:nvPr/>
        </p:nvSpPr>
        <p:spPr bwMode="auto">
          <a:xfrm>
            <a:off x="84582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4" name="Oval 38"/>
          <p:cNvSpPr>
            <a:spLocks noChangeArrowheads="1"/>
          </p:cNvSpPr>
          <p:nvPr/>
        </p:nvSpPr>
        <p:spPr bwMode="auto">
          <a:xfrm>
            <a:off x="8305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5" name="Oval 39"/>
          <p:cNvSpPr>
            <a:spLocks noChangeArrowheads="1"/>
          </p:cNvSpPr>
          <p:nvPr/>
        </p:nvSpPr>
        <p:spPr bwMode="auto">
          <a:xfrm>
            <a:off x="8153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6" name="Oval 40"/>
          <p:cNvSpPr>
            <a:spLocks noChangeArrowheads="1"/>
          </p:cNvSpPr>
          <p:nvPr/>
        </p:nvSpPr>
        <p:spPr bwMode="auto">
          <a:xfrm>
            <a:off x="7924800" y="4343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7" name="Oval 41"/>
          <p:cNvSpPr>
            <a:spLocks noChangeArrowheads="1"/>
          </p:cNvSpPr>
          <p:nvPr/>
        </p:nvSpPr>
        <p:spPr bwMode="auto">
          <a:xfrm>
            <a:off x="80010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8" name="Oval 42"/>
          <p:cNvSpPr>
            <a:spLocks noChangeArrowheads="1"/>
          </p:cNvSpPr>
          <p:nvPr/>
        </p:nvSpPr>
        <p:spPr bwMode="auto">
          <a:xfrm>
            <a:off x="76962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9" name="Oval 43"/>
          <p:cNvSpPr>
            <a:spLocks noChangeArrowheads="1"/>
          </p:cNvSpPr>
          <p:nvPr/>
        </p:nvSpPr>
        <p:spPr bwMode="auto">
          <a:xfrm>
            <a:off x="9067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0" name="Oval 44"/>
          <p:cNvSpPr>
            <a:spLocks noChangeArrowheads="1"/>
          </p:cNvSpPr>
          <p:nvPr/>
        </p:nvSpPr>
        <p:spPr bwMode="auto">
          <a:xfrm>
            <a:off x="8763000" y="4038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1" name="Oval 45"/>
          <p:cNvSpPr>
            <a:spLocks noChangeArrowheads="1"/>
          </p:cNvSpPr>
          <p:nvPr/>
        </p:nvSpPr>
        <p:spPr bwMode="auto">
          <a:xfrm>
            <a:off x="8534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2" name="Oval 46"/>
          <p:cNvSpPr>
            <a:spLocks noChangeArrowheads="1"/>
          </p:cNvSpPr>
          <p:nvPr/>
        </p:nvSpPr>
        <p:spPr bwMode="auto">
          <a:xfrm>
            <a:off x="93726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3" name="Oval 47"/>
          <p:cNvSpPr>
            <a:spLocks noChangeArrowheads="1"/>
          </p:cNvSpPr>
          <p:nvPr/>
        </p:nvSpPr>
        <p:spPr bwMode="auto">
          <a:xfrm>
            <a:off x="9525000" y="3733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4" name="Oval 48"/>
          <p:cNvSpPr>
            <a:spLocks noChangeArrowheads="1"/>
          </p:cNvSpPr>
          <p:nvPr/>
        </p:nvSpPr>
        <p:spPr bwMode="auto">
          <a:xfrm>
            <a:off x="9067800" y="3886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5" name="Oval 49"/>
          <p:cNvSpPr>
            <a:spLocks noChangeArrowheads="1"/>
          </p:cNvSpPr>
          <p:nvPr/>
        </p:nvSpPr>
        <p:spPr bwMode="auto">
          <a:xfrm>
            <a:off x="9601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6" name="Rectangle 50"/>
          <p:cNvSpPr>
            <a:spLocks noChangeArrowheads="1"/>
          </p:cNvSpPr>
          <p:nvPr/>
        </p:nvSpPr>
        <p:spPr bwMode="auto">
          <a:xfrm rot="16200000">
            <a:off x="1601788" y="342106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7907" name="Rectangle 51"/>
          <p:cNvSpPr>
            <a:spLocks noChangeArrowheads="1"/>
          </p:cNvSpPr>
          <p:nvPr/>
        </p:nvSpPr>
        <p:spPr bwMode="auto">
          <a:xfrm rot="16200000">
            <a:off x="5868988" y="40370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7908" name="Line 52"/>
          <p:cNvSpPr>
            <a:spLocks noChangeShapeType="1"/>
          </p:cNvSpPr>
          <p:nvPr/>
        </p:nvSpPr>
        <p:spPr bwMode="auto">
          <a:xfrm>
            <a:off x="2590800" y="4857750"/>
            <a:ext cx="0" cy="1390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9" name="Line 53"/>
          <p:cNvSpPr>
            <a:spLocks noChangeShapeType="1"/>
          </p:cNvSpPr>
          <p:nvPr/>
        </p:nvSpPr>
        <p:spPr bwMode="auto">
          <a:xfrm>
            <a:off x="2590800" y="5486400"/>
            <a:ext cx="307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0" name="Rectangle 54"/>
          <p:cNvSpPr>
            <a:spLocks noChangeArrowheads="1"/>
          </p:cNvSpPr>
          <p:nvPr/>
        </p:nvSpPr>
        <p:spPr bwMode="auto">
          <a:xfrm>
            <a:off x="5697539" y="5257800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7911" name="Oval 55"/>
          <p:cNvSpPr>
            <a:spLocks noChangeArrowheads="1"/>
          </p:cNvSpPr>
          <p:nvPr/>
        </p:nvSpPr>
        <p:spPr bwMode="auto">
          <a:xfrm>
            <a:off x="3276600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2" name="Oval 56"/>
          <p:cNvSpPr>
            <a:spLocks noChangeArrowheads="1"/>
          </p:cNvSpPr>
          <p:nvPr/>
        </p:nvSpPr>
        <p:spPr bwMode="auto">
          <a:xfrm>
            <a:off x="2971800" y="5257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3" name="Oval 57"/>
          <p:cNvSpPr>
            <a:spLocks noChangeArrowheads="1"/>
          </p:cNvSpPr>
          <p:nvPr/>
        </p:nvSpPr>
        <p:spPr bwMode="auto">
          <a:xfrm>
            <a:off x="3429000" y="53752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4" name="Oval 58"/>
          <p:cNvSpPr>
            <a:spLocks noChangeArrowheads="1"/>
          </p:cNvSpPr>
          <p:nvPr/>
        </p:nvSpPr>
        <p:spPr bwMode="auto">
          <a:xfrm>
            <a:off x="36576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5" name="Oval 59"/>
          <p:cNvSpPr>
            <a:spLocks noChangeArrowheads="1"/>
          </p:cNvSpPr>
          <p:nvPr/>
        </p:nvSpPr>
        <p:spPr bwMode="auto">
          <a:xfrm>
            <a:off x="3886200" y="579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6" name="Oval 60"/>
          <p:cNvSpPr>
            <a:spLocks noChangeArrowheads="1"/>
          </p:cNvSpPr>
          <p:nvPr/>
        </p:nvSpPr>
        <p:spPr bwMode="auto">
          <a:xfrm>
            <a:off x="2743200" y="5527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7" name="Oval 61"/>
          <p:cNvSpPr>
            <a:spLocks noChangeArrowheads="1"/>
          </p:cNvSpPr>
          <p:nvPr/>
        </p:nvSpPr>
        <p:spPr bwMode="auto">
          <a:xfrm>
            <a:off x="4495800" y="5146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8" name="Oval 62"/>
          <p:cNvSpPr>
            <a:spLocks noChangeArrowheads="1"/>
          </p:cNvSpPr>
          <p:nvPr/>
        </p:nvSpPr>
        <p:spPr bwMode="auto">
          <a:xfrm>
            <a:off x="4267200" y="52990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9" name="Oval 63"/>
          <p:cNvSpPr>
            <a:spLocks noChangeArrowheads="1"/>
          </p:cNvSpPr>
          <p:nvPr/>
        </p:nvSpPr>
        <p:spPr bwMode="auto">
          <a:xfrm>
            <a:off x="41148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0" name="Oval 64"/>
          <p:cNvSpPr>
            <a:spLocks noChangeArrowheads="1"/>
          </p:cNvSpPr>
          <p:nvPr/>
        </p:nvSpPr>
        <p:spPr bwMode="auto">
          <a:xfrm>
            <a:off x="51054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1" name="Oval 65"/>
          <p:cNvSpPr>
            <a:spLocks noChangeArrowheads="1"/>
          </p:cNvSpPr>
          <p:nvPr/>
        </p:nvSpPr>
        <p:spPr bwMode="auto">
          <a:xfrm>
            <a:off x="4876800" y="548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2" name="Oval 66"/>
          <p:cNvSpPr>
            <a:spLocks noChangeArrowheads="1"/>
          </p:cNvSpPr>
          <p:nvPr/>
        </p:nvSpPr>
        <p:spPr bwMode="auto">
          <a:xfrm>
            <a:off x="4724400" y="52228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3" name="Oval 67"/>
          <p:cNvSpPr>
            <a:spLocks noChangeArrowheads="1"/>
          </p:cNvSpPr>
          <p:nvPr/>
        </p:nvSpPr>
        <p:spPr bwMode="auto">
          <a:xfrm>
            <a:off x="5410200" y="5562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4" name="Rectangle 68"/>
          <p:cNvSpPr>
            <a:spLocks noChangeArrowheads="1"/>
          </p:cNvSpPr>
          <p:nvPr/>
        </p:nvSpPr>
        <p:spPr bwMode="auto">
          <a:xfrm rot="16200000">
            <a:off x="1601788" y="53324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7925" name="Freeform 69"/>
          <p:cNvSpPr>
            <a:spLocks/>
          </p:cNvSpPr>
          <p:nvPr/>
        </p:nvSpPr>
        <p:spPr bwMode="auto">
          <a:xfrm>
            <a:off x="2640014" y="5003800"/>
            <a:ext cx="3303587" cy="369332"/>
          </a:xfrm>
          <a:custGeom>
            <a:avLst/>
            <a:gdLst>
              <a:gd name="T0" fmla="*/ 11 w 2081"/>
              <a:gd name="T1" fmla="*/ 388 h 414"/>
              <a:gd name="T2" fmla="*/ 65 w 2081"/>
              <a:gd name="T3" fmla="*/ 352 h 414"/>
              <a:gd name="T4" fmla="*/ 401 w 2081"/>
              <a:gd name="T5" fmla="*/ 16 h 414"/>
              <a:gd name="T6" fmla="*/ 833 w 2081"/>
              <a:gd name="T7" fmla="*/ 400 h 414"/>
              <a:gd name="T8" fmla="*/ 1217 w 2081"/>
              <a:gd name="T9" fmla="*/ 16 h 414"/>
              <a:gd name="T10" fmla="*/ 1697 w 2081"/>
              <a:gd name="T11" fmla="*/ 304 h 414"/>
              <a:gd name="T12" fmla="*/ 2081 w 2081"/>
              <a:gd name="T13" fmla="*/ 16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1" h="414">
                <a:moveTo>
                  <a:pt x="11" y="388"/>
                </a:moveTo>
                <a:cubicBezTo>
                  <a:pt x="20" y="381"/>
                  <a:pt x="0" y="414"/>
                  <a:pt x="65" y="352"/>
                </a:cubicBezTo>
                <a:cubicBezTo>
                  <a:pt x="130" y="290"/>
                  <a:pt x="273" y="8"/>
                  <a:pt x="401" y="16"/>
                </a:cubicBezTo>
                <a:cubicBezTo>
                  <a:pt x="529" y="24"/>
                  <a:pt x="697" y="400"/>
                  <a:pt x="833" y="400"/>
                </a:cubicBezTo>
                <a:cubicBezTo>
                  <a:pt x="969" y="400"/>
                  <a:pt x="1073" y="32"/>
                  <a:pt x="1217" y="16"/>
                </a:cubicBezTo>
                <a:cubicBezTo>
                  <a:pt x="1361" y="0"/>
                  <a:pt x="1553" y="280"/>
                  <a:pt x="1697" y="304"/>
                </a:cubicBezTo>
                <a:cubicBezTo>
                  <a:pt x="1841" y="328"/>
                  <a:pt x="2017" y="184"/>
                  <a:pt x="2081" y="160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7926" name="Freeform 70"/>
          <p:cNvSpPr>
            <a:spLocks/>
          </p:cNvSpPr>
          <p:nvPr/>
        </p:nvSpPr>
        <p:spPr bwMode="auto">
          <a:xfrm>
            <a:off x="2716214" y="5551488"/>
            <a:ext cx="3398837" cy="369332"/>
          </a:xfrm>
          <a:custGeom>
            <a:avLst/>
            <a:gdLst>
              <a:gd name="T0" fmla="*/ 11 w 2141"/>
              <a:gd name="T1" fmla="*/ 397 h 421"/>
              <a:gd name="T2" fmla="*/ 65 w 2141"/>
              <a:gd name="T3" fmla="*/ 359 h 421"/>
              <a:gd name="T4" fmla="*/ 401 w 2141"/>
              <a:gd name="T5" fmla="*/ 23 h 421"/>
              <a:gd name="T6" fmla="*/ 833 w 2141"/>
              <a:gd name="T7" fmla="*/ 407 h 421"/>
              <a:gd name="T8" fmla="*/ 1217 w 2141"/>
              <a:gd name="T9" fmla="*/ 23 h 421"/>
              <a:gd name="T10" fmla="*/ 1703 w 2141"/>
              <a:gd name="T11" fmla="*/ 271 h 421"/>
              <a:gd name="T12" fmla="*/ 2141 w 2141"/>
              <a:gd name="T13" fmla="*/ 79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41" h="421">
                <a:moveTo>
                  <a:pt x="11" y="397"/>
                </a:moveTo>
                <a:cubicBezTo>
                  <a:pt x="20" y="392"/>
                  <a:pt x="0" y="421"/>
                  <a:pt x="65" y="359"/>
                </a:cubicBezTo>
                <a:cubicBezTo>
                  <a:pt x="130" y="297"/>
                  <a:pt x="273" y="15"/>
                  <a:pt x="401" y="23"/>
                </a:cubicBezTo>
                <a:cubicBezTo>
                  <a:pt x="529" y="31"/>
                  <a:pt x="697" y="407"/>
                  <a:pt x="833" y="407"/>
                </a:cubicBezTo>
                <a:cubicBezTo>
                  <a:pt x="969" y="407"/>
                  <a:pt x="1072" y="46"/>
                  <a:pt x="1217" y="23"/>
                </a:cubicBezTo>
                <a:cubicBezTo>
                  <a:pt x="1362" y="0"/>
                  <a:pt x="1549" y="262"/>
                  <a:pt x="1703" y="271"/>
                </a:cubicBezTo>
                <a:cubicBezTo>
                  <a:pt x="1857" y="280"/>
                  <a:pt x="2050" y="119"/>
                  <a:pt x="2141" y="79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7927" name="Line 71"/>
          <p:cNvSpPr>
            <a:spLocks noChangeShapeType="1"/>
          </p:cNvSpPr>
          <p:nvPr/>
        </p:nvSpPr>
        <p:spPr bwMode="auto">
          <a:xfrm>
            <a:off x="62484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17928" name="Rectangle 72"/>
          <p:cNvSpPr>
            <a:spLocks noChangeArrowheads="1"/>
          </p:cNvSpPr>
          <p:nvPr/>
        </p:nvSpPr>
        <p:spPr bwMode="auto">
          <a:xfrm>
            <a:off x="6629400" y="2286001"/>
            <a:ext cx="914400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5400">
                <a:latin typeface="Wingdings" panose="05000000000000000000" pitchFamily="2" charset="2"/>
              </a:rPr>
              <a:t></a:t>
            </a:r>
          </a:p>
        </p:txBody>
      </p:sp>
      <p:sp>
        <p:nvSpPr>
          <p:cNvPr id="1017929" name="Rectangle 73"/>
          <p:cNvSpPr>
            <a:spLocks noChangeArrowheads="1"/>
          </p:cNvSpPr>
          <p:nvPr/>
        </p:nvSpPr>
        <p:spPr bwMode="auto">
          <a:xfrm>
            <a:off x="5334000" y="6623050"/>
            <a:ext cx="613982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100" dirty="0"/>
              <a:t>Slide from: Statistics for Managers Using Microsoft® Excel  4th Edition, 2004 Prentice-Hall</a:t>
            </a:r>
          </a:p>
        </p:txBody>
      </p:sp>
    </p:spTree>
    <p:extLst>
      <p:ext uri="{BB962C8B-B14F-4D97-AF65-F5344CB8AC3E}">
        <p14:creationId xmlns:p14="http://schemas.microsoft.com/office/powerpoint/2010/main" val="7483461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38122"/>
              </p:ext>
            </p:extLst>
          </p:nvPr>
        </p:nvGraphicFramePr>
        <p:xfrm>
          <a:off x="1828550" y="1329926"/>
          <a:ext cx="8534899" cy="4649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83">
                  <a:extLst>
                    <a:ext uri="{9D8B030D-6E8A-4147-A177-3AD203B41FA5}">
                      <a16:colId xmlns:a16="http://schemas.microsoft.com/office/drawing/2014/main" val="187903122"/>
                    </a:ext>
                  </a:extLst>
                </a:gridCol>
                <a:gridCol w="1422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416">
                  <a:extLst>
                    <a:ext uri="{9D8B030D-6E8A-4147-A177-3AD203B41FA5}">
                      <a16:colId xmlns:a16="http://schemas.microsoft.com/office/drawing/2014/main" val="3915738893"/>
                    </a:ext>
                  </a:extLst>
                </a:gridCol>
                <a:gridCol w="161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Approach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Response Variable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Predictor Variables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Random Effects?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Error distribution (“noise”)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R function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69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Simple Linear Regression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Continuous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ptos" panose="020B0004020202020204" pitchFamily="34" charset="0"/>
                        </a:rPr>
                        <a:t>Normal</a:t>
                      </a:r>
                      <a:endParaRPr lang="en-US" sz="180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</a:rPr>
                        <a:t>lm</a:t>
                      </a:r>
                      <a:r>
                        <a:rPr lang="en-US" sz="1800" i="1" dirty="0"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800" b="1" i="1" dirty="0" err="1">
                          <a:effectLst/>
                          <a:latin typeface="Aptos" panose="020B0004020202020204" pitchFamily="34" charset="0"/>
                        </a:rPr>
                        <a:t>glm</a:t>
                      </a:r>
                      <a:endParaRPr lang="en-US" sz="1800" b="1" i="1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37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ANOVA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Discrete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Normal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</a:rPr>
                        <a:t>aov</a:t>
                      </a:r>
                      <a:r>
                        <a:rPr lang="en-US" sz="1800" i="1" dirty="0"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</a:rPr>
                        <a:t>lm</a:t>
                      </a:r>
                      <a:r>
                        <a:rPr lang="en-US" sz="1800" i="1" dirty="0"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800" b="1" i="1" dirty="0" err="1">
                          <a:effectLst/>
                          <a:latin typeface="Aptos" panose="020B0004020202020204" pitchFamily="34" charset="0"/>
                        </a:rPr>
                        <a:t>glm</a:t>
                      </a:r>
                      <a:endParaRPr lang="en-US" sz="1800" b="1" i="1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Generalized Linear Models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Continuous,</a:t>
                      </a:r>
                      <a:b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</a:b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Count,</a:t>
                      </a:r>
                      <a:b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</a:b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Proportions,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Binary (0/1)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Continuous and/or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Discrete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Normal,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Poisson, Binomial, Gamma, </a:t>
                      </a:r>
                      <a:r>
                        <a:rPr lang="en-US" sz="1800" dirty="0" err="1">
                          <a:effectLst/>
                          <a:latin typeface="Aptos" panose="020B0004020202020204" pitchFamily="34" charset="0"/>
                        </a:rPr>
                        <a:t>etc</a:t>
                      </a: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…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 err="1">
                          <a:effectLst/>
                          <a:latin typeface="Aptos" panose="020B0004020202020204" pitchFamily="34" charset="0"/>
                        </a:rPr>
                        <a:t>glm</a:t>
                      </a:r>
                      <a:endParaRPr lang="en-US" sz="1800" b="1" i="1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Generalized Linear Mixed</a:t>
                      </a:r>
                      <a:r>
                        <a:rPr lang="en-US" sz="1800" baseline="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 Models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Continuous,</a:t>
                      </a:r>
                      <a:b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</a:b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Count,</a:t>
                      </a:r>
                      <a:b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</a:b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Proportions,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Binary (0/1)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Continuous and/or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Discrete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Yes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Normal,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Poisson, Binomial, Gamma, </a:t>
                      </a:r>
                      <a:r>
                        <a:rPr lang="en-US" sz="1800" dirty="0" err="1">
                          <a:effectLst/>
                          <a:latin typeface="Aptos" panose="020B0004020202020204" pitchFamily="34" charset="0"/>
                        </a:rPr>
                        <a:t>etc</a:t>
                      </a: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…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lmer</a:t>
                      </a:r>
                      <a:r>
                        <a:rPr lang="en-US" sz="1800" i="1" dirty="0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800" i="1" dirty="0" err="1">
                          <a:effectLst/>
                          <a:latin typeface="Aptos" panose="020B0004020202020204" pitchFamily="34" charset="0"/>
                          <a:ea typeface="Calibri"/>
                          <a:cs typeface="Times New Roman"/>
                        </a:rPr>
                        <a:t>glmer</a:t>
                      </a:r>
                      <a:endParaRPr lang="en-US" sz="1800" i="1" dirty="0">
                        <a:effectLst/>
                        <a:latin typeface="Aptos" panose="020B00040202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8171" y="396753"/>
            <a:ext cx="989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Regression approaches of increasing complexity</a:t>
            </a:r>
          </a:p>
        </p:txBody>
      </p:sp>
    </p:spTree>
    <p:extLst>
      <p:ext uri="{BB962C8B-B14F-4D97-AF65-F5344CB8AC3E}">
        <p14:creationId xmlns:p14="http://schemas.microsoft.com/office/powerpoint/2010/main" val="419451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55434" y="297317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cs typeface="Arial" pitchFamily="34" charset="0"/>
              </a:rPr>
              <a:t>“Physics” data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149325"/>
              </p:ext>
            </p:extLst>
          </p:nvPr>
        </p:nvGraphicFramePr>
        <p:xfrm>
          <a:off x="1982693" y="2927944"/>
          <a:ext cx="4654382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998536" y="3468604"/>
            <a:ext cx="7229617" cy="2659740"/>
            <a:chOff x="619260" y="3817260"/>
            <a:chExt cx="7229617" cy="2659740"/>
          </a:xfrm>
        </p:grpSpPr>
        <p:sp>
          <p:nvSpPr>
            <p:cNvPr id="7" name="TextBox 6"/>
            <p:cNvSpPr txBox="1"/>
            <p:nvPr/>
          </p:nvSpPr>
          <p:spPr>
            <a:xfrm>
              <a:off x="5961116" y="3817260"/>
              <a:ext cx="1887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ptos" panose="020B0004020202020204" pitchFamily="34" charset="0"/>
                  <a:cs typeface="Arial" pitchFamily="34" charset="0"/>
                </a:rPr>
                <a:t>Ecology data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21228" y="6169223"/>
              <a:ext cx="13805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itchFamily="34" charset="0"/>
                  <a:cs typeface="Arial" pitchFamily="34" charset="0"/>
                </a:rPr>
                <a:t>Diameter (cm)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-159158" y="4817018"/>
              <a:ext cx="1864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itchFamily="34" charset="0"/>
                  <a:cs typeface="Arial" pitchFamily="34" charset="0"/>
                </a:rPr>
                <a:t>Annual growth (cm)</a:t>
              </a:r>
            </a:p>
          </p:txBody>
        </p:sp>
      </p:grp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172886"/>
              </p:ext>
            </p:extLst>
          </p:nvPr>
        </p:nvGraphicFramePr>
        <p:xfrm>
          <a:off x="2047083" y="33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43438746-55BA-762A-34F8-FCD62B3E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3" y="840271"/>
            <a:ext cx="2469085" cy="185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A person measuring a tree trunk&#10;&#10;Description automatically generated">
            <a:extLst>
              <a:ext uri="{FF2B5EF4-FFF2-40B4-BE49-F238E27FC236}">
                <a16:creationId xmlns:a16="http://schemas.microsoft.com/office/drawing/2014/main" id="{BBDB95BA-D9DE-2930-5861-545160B02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1"/>
          <a:stretch/>
        </p:blipFill>
        <p:spPr>
          <a:xfrm>
            <a:off x="7096833" y="3979906"/>
            <a:ext cx="2469085" cy="18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5624D3C9-F225-354C-2643-E484115AC9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02" y="374077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3B7293C7-B56B-3232-DDA6-41534C2048B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205802" y="4807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66B58BB1-D057-7E4A-7758-82BCC9A6422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34202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BE681385-6145-4572-9053-61D02BEB3DA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586802" y="4807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BC279E29-B524-73A9-FAF8-56F76AC3A21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215202" y="3816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D3B6F63A-5BE9-720A-F552-19DC88452FE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977202" y="4502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BB18FCF4-AEF4-5DB0-E48C-5B7E7695056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282002" y="4655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40BF7112-041F-92D6-89E9-6A9E22BEC33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596202" y="4121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58A01C6D-E054-D52A-AC5B-597151FA82F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58002" y="3740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52A6498F-984F-0389-7CFB-D69CDD1CC57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062802" y="4121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C71942D1-A0F3-47D4-8112-05A094F1DEA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367602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3ECA8BA6-A1E2-A43D-CE02-1CAD0DAD461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901002" y="4731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1C07BC6D-296B-1899-A0E4-654BC76063E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824802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B737403C-A6CC-7DC9-FCF4-B50FE70603D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596202" y="4426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07057F36-FB4A-C65C-6F7D-62C5DD7B7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02" y="34820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1F2DB8EE-5269-E1FF-77DD-149184F1E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02" y="51885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7F7D0B62-F04C-C49E-F74C-4D1C60E4F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790" y="50822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CF0C735F-978B-D4F7-D5FF-20DCEA8315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5602" y="1454774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B551A9E6-E81D-8A8F-EBF9-EBD9B9D2E57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81802" y="2673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12B387D8-0A44-15B5-DF2B-18A0990A8D7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10402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2">
            <a:extLst>
              <a:ext uri="{FF2B5EF4-FFF2-40B4-BE49-F238E27FC236}">
                <a16:creationId xmlns:a16="http://schemas.microsoft.com/office/drawing/2014/main" id="{DC79EC18-EFB6-E4A2-6FBB-3C994AB0F9D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586802" y="1302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DE0A51C6-BB58-E1C8-374E-72FD0AC0CA8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739202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4">
            <a:extLst>
              <a:ext uri="{FF2B5EF4-FFF2-40B4-BE49-F238E27FC236}">
                <a16:creationId xmlns:a16="http://schemas.microsoft.com/office/drawing/2014/main" id="{89F97F98-FBA2-7718-4915-C7B4CC1E98E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139002" y="2521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09BA1AF7-3734-DAC9-A545-93C4A410021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891602" y="1454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5F427631-3777-C21B-DCD6-59851E5238E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053402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B1F25C36-AF37-2084-4597-E7BAE134EE8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053402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33205241-62F7-5420-1098-C2AE7556CDD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434402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3ADE5CC6-AC83-A5E4-1610-8AE4CBEFEE4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748602" y="1835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AF85B86A-8963-6D4B-C5BE-765949696DC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139002" y="2216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63C8D039-CABA-2BD2-AABD-7D60609C9A8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367602" y="2099299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4FC2C785-BFFF-5C50-FF01-3F0800A1172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282002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29EA0B25-77F8-673E-5753-53FE447A14E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748602" y="2064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BB8D6C22-636E-16E6-0E88-6BD14BE2FB6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520002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B305CB8F-2CF7-4E6A-16D1-9319858DB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02" y="12722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46F2CF1C-E15C-FF1E-D987-2B1912BDE6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02" y="29787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91126DA1-C6A2-E1CD-86B0-06FFD0AA3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790" y="28724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38" name="Line 39">
            <a:extLst>
              <a:ext uri="{FF2B5EF4-FFF2-40B4-BE49-F238E27FC236}">
                <a16:creationId xmlns:a16="http://schemas.microsoft.com/office/drawing/2014/main" id="{2E0965DB-D5F3-523B-9558-70608FBDC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867" y="374077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40">
            <a:extLst>
              <a:ext uri="{FF2B5EF4-FFF2-40B4-BE49-F238E27FC236}">
                <a16:creationId xmlns:a16="http://schemas.microsoft.com/office/drawing/2014/main" id="{587B67C9-1057-3D04-F65A-059AADF1D83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008267" y="4121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41">
            <a:extLst>
              <a:ext uri="{FF2B5EF4-FFF2-40B4-BE49-F238E27FC236}">
                <a16:creationId xmlns:a16="http://schemas.microsoft.com/office/drawing/2014/main" id="{91ACC988-FC5E-53A6-0323-11ED4009A0B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008267" y="3664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42">
            <a:extLst>
              <a:ext uri="{FF2B5EF4-FFF2-40B4-BE49-F238E27FC236}">
                <a16:creationId xmlns:a16="http://schemas.microsoft.com/office/drawing/2014/main" id="{A4B2309A-C99D-009A-520D-D62F9C4C5F6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46546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3">
            <a:extLst>
              <a:ext uri="{FF2B5EF4-FFF2-40B4-BE49-F238E27FC236}">
                <a16:creationId xmlns:a16="http://schemas.microsoft.com/office/drawing/2014/main" id="{5F395646-994A-766F-55BC-25AF0AC183E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303667" y="4883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4">
            <a:extLst>
              <a:ext uri="{FF2B5EF4-FFF2-40B4-BE49-F238E27FC236}">
                <a16:creationId xmlns:a16="http://schemas.microsoft.com/office/drawing/2014/main" id="{2DEB4F0B-50FA-A520-B6B7-997C348C46E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60667" y="4350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5">
            <a:extLst>
              <a:ext uri="{FF2B5EF4-FFF2-40B4-BE49-F238E27FC236}">
                <a16:creationId xmlns:a16="http://schemas.microsoft.com/office/drawing/2014/main" id="{B97CF5D1-C6F8-0DEB-5EC8-3AFBFB294DC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846467" y="3740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D8034079-A93D-F094-ADF1-E41F62F724B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227467" y="4426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7">
            <a:extLst>
              <a:ext uri="{FF2B5EF4-FFF2-40B4-BE49-F238E27FC236}">
                <a16:creationId xmlns:a16="http://schemas.microsoft.com/office/drawing/2014/main" id="{2850A6A1-A7D3-EEE7-A0BC-3597B5A6AAC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15126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48">
            <a:extLst>
              <a:ext uri="{FF2B5EF4-FFF2-40B4-BE49-F238E27FC236}">
                <a16:creationId xmlns:a16="http://schemas.microsoft.com/office/drawing/2014/main" id="{3F05EC39-A0C7-3EAC-35CB-DE8C2BC368C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84646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9F196EF0-BD48-8009-39C7-13924DF45CA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465467" y="3816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9" name="Oval 50">
            <a:extLst>
              <a:ext uri="{FF2B5EF4-FFF2-40B4-BE49-F238E27FC236}">
                <a16:creationId xmlns:a16="http://schemas.microsoft.com/office/drawing/2014/main" id="{2A02CB63-184C-161E-CADC-2689FA1BAAA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5606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51">
            <a:extLst>
              <a:ext uri="{FF2B5EF4-FFF2-40B4-BE49-F238E27FC236}">
                <a16:creationId xmlns:a16="http://schemas.microsoft.com/office/drawing/2014/main" id="{34A80245-FA44-7F80-BF1E-7E20F3CA22D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922667" y="4350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52">
            <a:extLst>
              <a:ext uri="{FF2B5EF4-FFF2-40B4-BE49-F238E27FC236}">
                <a16:creationId xmlns:a16="http://schemas.microsoft.com/office/drawing/2014/main" id="{95001F0D-21BF-73FB-26F6-163B8497087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694067" y="4731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53">
            <a:extLst>
              <a:ext uri="{FF2B5EF4-FFF2-40B4-BE49-F238E27FC236}">
                <a16:creationId xmlns:a16="http://schemas.microsoft.com/office/drawing/2014/main" id="{AB2D11E6-F7BF-5421-4929-4E5C24FE1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667" y="34820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53" name="Line 54">
            <a:extLst>
              <a:ext uri="{FF2B5EF4-FFF2-40B4-BE49-F238E27FC236}">
                <a16:creationId xmlns:a16="http://schemas.microsoft.com/office/drawing/2014/main" id="{0B0F07ED-7569-6D16-A7A5-1C996B6DFA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867" y="51885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5">
            <a:extLst>
              <a:ext uri="{FF2B5EF4-FFF2-40B4-BE49-F238E27FC236}">
                <a16:creationId xmlns:a16="http://schemas.microsoft.com/office/drawing/2014/main" id="{CEEF4DDC-303A-12D3-48CB-885CD795FE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5867" y="1454774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56">
            <a:extLst>
              <a:ext uri="{FF2B5EF4-FFF2-40B4-BE49-F238E27FC236}">
                <a16:creationId xmlns:a16="http://schemas.microsoft.com/office/drawing/2014/main" id="{A543B976-8B92-E284-D7E0-2F7438F3BA1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998867" y="1530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Oval 57">
            <a:extLst>
              <a:ext uri="{FF2B5EF4-FFF2-40B4-BE49-F238E27FC236}">
                <a16:creationId xmlns:a16="http://schemas.microsoft.com/office/drawing/2014/main" id="{53ABB7AB-56BB-0E85-B452-FCAA8F485CC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60667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58">
            <a:extLst>
              <a:ext uri="{FF2B5EF4-FFF2-40B4-BE49-F238E27FC236}">
                <a16:creationId xmlns:a16="http://schemas.microsoft.com/office/drawing/2014/main" id="{1E0879B6-5EB0-EBA9-6E1A-8D38BDE4ED2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227467" y="2292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59">
            <a:extLst>
              <a:ext uri="{FF2B5EF4-FFF2-40B4-BE49-F238E27FC236}">
                <a16:creationId xmlns:a16="http://schemas.microsoft.com/office/drawing/2014/main" id="{46A02690-953D-A09E-E6E7-FEF3F4CE32B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608467" y="1607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A14452C2-1B3D-E1C2-40B8-9CCEDB9DB10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465467" y="1607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Oval 61">
            <a:extLst>
              <a:ext uri="{FF2B5EF4-FFF2-40B4-BE49-F238E27FC236}">
                <a16:creationId xmlns:a16="http://schemas.microsoft.com/office/drawing/2014/main" id="{A3F4B77E-FD0B-DE39-7AB8-2C75C8CC5CF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41667" y="2673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62">
            <a:extLst>
              <a:ext uri="{FF2B5EF4-FFF2-40B4-BE49-F238E27FC236}">
                <a16:creationId xmlns:a16="http://schemas.microsoft.com/office/drawing/2014/main" id="{094EF799-7583-8993-9A7B-D58E85F9F04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770267" y="2292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63">
            <a:extLst>
              <a:ext uri="{FF2B5EF4-FFF2-40B4-BE49-F238E27FC236}">
                <a16:creationId xmlns:a16="http://schemas.microsoft.com/office/drawing/2014/main" id="{DC62D87A-7D2E-8D4A-24D2-E94F8181971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303667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Oval 64">
            <a:extLst>
              <a:ext uri="{FF2B5EF4-FFF2-40B4-BE49-F238E27FC236}">
                <a16:creationId xmlns:a16="http://schemas.microsoft.com/office/drawing/2014/main" id="{DC5BBD56-BD3D-89C8-2307-B91556DB9EB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770267" y="1302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Oval 65">
            <a:extLst>
              <a:ext uri="{FF2B5EF4-FFF2-40B4-BE49-F238E27FC236}">
                <a16:creationId xmlns:a16="http://schemas.microsoft.com/office/drawing/2014/main" id="{FA666CDF-6D9F-F090-74F9-E648CCC51E9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60667" y="2064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66">
            <a:extLst>
              <a:ext uri="{FF2B5EF4-FFF2-40B4-BE49-F238E27FC236}">
                <a16:creationId xmlns:a16="http://schemas.microsoft.com/office/drawing/2014/main" id="{B11AF084-C2FD-9960-504C-77FF4828AE0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084467" y="1607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67">
            <a:extLst>
              <a:ext uri="{FF2B5EF4-FFF2-40B4-BE49-F238E27FC236}">
                <a16:creationId xmlns:a16="http://schemas.microsoft.com/office/drawing/2014/main" id="{121B949F-042E-8CE6-4EDE-B7C11C21BC6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617867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" name="Oval 68">
            <a:extLst>
              <a:ext uri="{FF2B5EF4-FFF2-40B4-BE49-F238E27FC236}">
                <a16:creationId xmlns:a16="http://schemas.microsoft.com/office/drawing/2014/main" id="{453B5C4A-6562-2A0C-4A27-B85967EBECE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532267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69">
            <a:extLst>
              <a:ext uri="{FF2B5EF4-FFF2-40B4-BE49-F238E27FC236}">
                <a16:creationId xmlns:a16="http://schemas.microsoft.com/office/drawing/2014/main" id="{F883CD9D-4874-1C09-6CEA-5887583DCE4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998867" y="1911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70">
            <a:extLst>
              <a:ext uri="{FF2B5EF4-FFF2-40B4-BE49-F238E27FC236}">
                <a16:creationId xmlns:a16="http://schemas.microsoft.com/office/drawing/2014/main" id="{F7E2C994-66DD-9DE4-31EB-BEF8CEE5A33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227467" y="1149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71">
            <a:extLst>
              <a:ext uri="{FF2B5EF4-FFF2-40B4-BE49-F238E27FC236}">
                <a16:creationId xmlns:a16="http://schemas.microsoft.com/office/drawing/2014/main" id="{676AB511-4C0D-A443-B311-0E8468AF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667" y="12722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71" name="Line 72">
            <a:extLst>
              <a:ext uri="{FF2B5EF4-FFF2-40B4-BE49-F238E27FC236}">
                <a16:creationId xmlns:a16="http://schemas.microsoft.com/office/drawing/2014/main" id="{97DA63D4-866C-B7F8-D6FA-1E3898222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867" y="29787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73">
            <a:extLst>
              <a:ext uri="{FF2B5EF4-FFF2-40B4-BE49-F238E27FC236}">
                <a16:creationId xmlns:a16="http://schemas.microsoft.com/office/drawing/2014/main" id="{5CB2EE2D-9E11-9847-A631-6E98A54D3DA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065667" y="1378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Text Box 74">
            <a:extLst>
              <a:ext uri="{FF2B5EF4-FFF2-40B4-BE49-F238E27FC236}">
                <a16:creationId xmlns:a16="http://schemas.microsoft.com/office/drawing/2014/main" id="{D7A4953B-A6B1-2EF8-6643-C7A3B0433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055" y="28724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4" name="Text Box 75">
            <a:extLst>
              <a:ext uri="{FF2B5EF4-FFF2-40B4-BE49-F238E27FC236}">
                <a16:creationId xmlns:a16="http://schemas.microsoft.com/office/drawing/2014/main" id="{3731581F-9783-228D-4956-1873335F8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1867" y="50822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5" name="Text Box 76">
            <a:extLst>
              <a:ext uri="{FF2B5EF4-FFF2-40B4-BE49-F238E27FC236}">
                <a16:creationId xmlns:a16="http://schemas.microsoft.com/office/drawing/2014/main" id="{37F38DEC-9355-4656-89EC-BA7CBA31F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602" y="692774"/>
            <a:ext cx="26670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Strong relationships</a:t>
            </a:r>
          </a:p>
        </p:txBody>
      </p:sp>
      <p:sp>
        <p:nvSpPr>
          <p:cNvPr id="76" name="Text Box 77">
            <a:extLst>
              <a:ext uri="{FF2B5EF4-FFF2-40B4-BE49-F238E27FC236}">
                <a16:creationId xmlns:a16="http://schemas.microsoft.com/office/drawing/2014/main" id="{EE58D7BA-6FA2-000A-2973-C5F7974C2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67" y="692774"/>
            <a:ext cx="25908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Weak relationships</a:t>
            </a:r>
          </a:p>
        </p:txBody>
      </p:sp>
      <p:sp>
        <p:nvSpPr>
          <p:cNvPr id="77" name="Line 78">
            <a:extLst>
              <a:ext uri="{FF2B5EF4-FFF2-40B4-BE49-F238E27FC236}">
                <a16:creationId xmlns:a16="http://schemas.microsoft.com/office/drawing/2014/main" id="{E0792CB3-0C80-E278-306A-8948FFC4D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7601" y="692774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8" name="Oval 79">
            <a:extLst>
              <a:ext uri="{FF2B5EF4-FFF2-40B4-BE49-F238E27FC236}">
                <a16:creationId xmlns:a16="http://schemas.microsoft.com/office/drawing/2014/main" id="{0D0E2EF8-4000-5AC4-F9D4-F215BB0D045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913267" y="1835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80">
            <a:extLst>
              <a:ext uri="{FF2B5EF4-FFF2-40B4-BE49-F238E27FC236}">
                <a16:creationId xmlns:a16="http://schemas.microsoft.com/office/drawing/2014/main" id="{3754C438-B93F-5014-C62E-8B06DD38805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760867" y="1226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81">
            <a:extLst>
              <a:ext uri="{FF2B5EF4-FFF2-40B4-BE49-F238E27FC236}">
                <a16:creationId xmlns:a16="http://schemas.microsoft.com/office/drawing/2014/main" id="{4D55527F-709F-4602-00A5-0DF79D864C1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532267" y="4578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82">
            <a:extLst>
              <a:ext uri="{FF2B5EF4-FFF2-40B4-BE49-F238E27FC236}">
                <a16:creationId xmlns:a16="http://schemas.microsoft.com/office/drawing/2014/main" id="{862C76B7-454B-C6F0-03BD-91A77A6D1CA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91326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83">
            <a:extLst>
              <a:ext uri="{FF2B5EF4-FFF2-40B4-BE49-F238E27FC236}">
                <a16:creationId xmlns:a16="http://schemas.microsoft.com/office/drawing/2014/main" id="{20DEA748-B2DC-D7AF-ACE5-1955942CE4F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760867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84">
            <a:extLst>
              <a:ext uri="{FF2B5EF4-FFF2-40B4-BE49-F238E27FC236}">
                <a16:creationId xmlns:a16="http://schemas.microsoft.com/office/drawing/2014/main" id="{3878AB05-6DE7-6831-FF28-6D57DD3C48A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913267" y="4655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5">
            <a:extLst>
              <a:ext uri="{FF2B5EF4-FFF2-40B4-BE49-F238E27FC236}">
                <a16:creationId xmlns:a16="http://schemas.microsoft.com/office/drawing/2014/main" id="{3EBD06B0-A403-C45D-8F34-F192C8A6C25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227467" y="3740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86">
            <a:extLst>
              <a:ext uri="{FF2B5EF4-FFF2-40B4-BE49-F238E27FC236}">
                <a16:creationId xmlns:a16="http://schemas.microsoft.com/office/drawing/2014/main" id="{4224791B-6986-48EE-BC7C-22868DBDE8C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41667" y="3359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87">
            <a:extLst>
              <a:ext uri="{FF2B5EF4-FFF2-40B4-BE49-F238E27FC236}">
                <a16:creationId xmlns:a16="http://schemas.microsoft.com/office/drawing/2014/main" id="{D324E269-C599-A080-2911-05BFF7B7A8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802" y="1226174"/>
            <a:ext cx="205740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7" name="Line 88">
            <a:extLst>
              <a:ext uri="{FF2B5EF4-FFF2-40B4-BE49-F238E27FC236}">
                <a16:creationId xmlns:a16="http://schemas.microsoft.com/office/drawing/2014/main" id="{64670621-5E5D-DD50-0741-4EAC20F5A4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5202" y="1683374"/>
            <a:ext cx="205740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" name="Line 89">
            <a:extLst>
              <a:ext uri="{FF2B5EF4-FFF2-40B4-BE49-F238E27FC236}">
                <a16:creationId xmlns:a16="http://schemas.microsoft.com/office/drawing/2014/main" id="{3716CF4E-BE68-6939-0F96-55001EB3F4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5867" y="1073774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9" name="Line 90">
            <a:extLst>
              <a:ext uri="{FF2B5EF4-FFF2-40B4-BE49-F238E27FC236}">
                <a16:creationId xmlns:a16="http://schemas.microsoft.com/office/drawing/2014/main" id="{B51097C3-532D-59BB-1FA1-9483AD5F9D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2667" y="1911974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0" name="Line 91">
            <a:extLst>
              <a:ext uri="{FF2B5EF4-FFF2-40B4-BE49-F238E27FC236}">
                <a16:creationId xmlns:a16="http://schemas.microsoft.com/office/drawing/2014/main" id="{FEED6FA3-FE7F-82AC-91E8-45DD98CC5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802" y="3588374"/>
            <a:ext cx="1905000" cy="1371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1" name="Line 92">
            <a:extLst>
              <a:ext uri="{FF2B5EF4-FFF2-40B4-BE49-F238E27FC236}">
                <a16:creationId xmlns:a16="http://schemas.microsoft.com/office/drawing/2014/main" id="{0C144297-8B02-E4D1-D10F-7C4828016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02" y="3969374"/>
            <a:ext cx="167640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" name="Line 93">
            <a:extLst>
              <a:ext uri="{FF2B5EF4-FFF2-40B4-BE49-F238E27FC236}">
                <a16:creationId xmlns:a16="http://schemas.microsoft.com/office/drawing/2014/main" id="{BC5B37A7-153C-8D2F-5D23-17D67E36D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8867" y="3283574"/>
            <a:ext cx="1524000" cy="1143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3" name="Line 94">
            <a:extLst>
              <a:ext uri="{FF2B5EF4-FFF2-40B4-BE49-F238E27FC236}">
                <a16:creationId xmlns:a16="http://schemas.microsoft.com/office/drawing/2014/main" id="{BB9CED4B-4D4E-7EAF-8209-91CEBEE43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867" y="4502774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4" name="Line 95">
            <a:extLst>
              <a:ext uri="{FF2B5EF4-FFF2-40B4-BE49-F238E27FC236}">
                <a16:creationId xmlns:a16="http://schemas.microsoft.com/office/drawing/2014/main" id="{893E9C11-A29E-E6C2-CEB4-F45E03D07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4202" y="1530974"/>
            <a:ext cx="20574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5" name="Line 96">
            <a:extLst>
              <a:ext uri="{FF2B5EF4-FFF2-40B4-BE49-F238E27FC236}">
                <a16:creationId xmlns:a16="http://schemas.microsoft.com/office/drawing/2014/main" id="{B4E487D2-47E6-48D2-A07E-2ABA0F62B8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002" y="3740774"/>
            <a:ext cx="1905000" cy="1371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Line 97">
            <a:extLst>
              <a:ext uri="{FF2B5EF4-FFF2-40B4-BE49-F238E27FC236}">
                <a16:creationId xmlns:a16="http://schemas.microsoft.com/office/drawing/2014/main" id="{70AD597F-FF5F-C703-E2E2-06A695C956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4467" y="1226174"/>
            <a:ext cx="20574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" name="Line 98">
            <a:extLst>
              <a:ext uri="{FF2B5EF4-FFF2-40B4-BE49-F238E27FC236}">
                <a16:creationId xmlns:a16="http://schemas.microsoft.com/office/drawing/2014/main" id="{AEF4D3C6-5878-0621-E64A-49B7673618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6867" y="3740774"/>
            <a:ext cx="17526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" name="Rectangle 100">
            <a:extLst>
              <a:ext uri="{FF2B5EF4-FFF2-40B4-BE49-F238E27FC236}">
                <a16:creationId xmlns:a16="http://schemas.microsoft.com/office/drawing/2014/main" id="{DF2893B7-A017-6375-CAD8-97D3CC217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020" y="6164887"/>
            <a:ext cx="58169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200" b="0" baseline="0" dirty="0">
                <a:solidFill>
                  <a:schemeClr val="tx1"/>
                </a:solidFill>
              </a:rPr>
              <a:t>Slide from: Statistics for Managers Using Microsoft® Excel  4th Edition, 2004 Prentice-Hall</a:t>
            </a:r>
          </a:p>
        </p:txBody>
      </p:sp>
      <p:sp>
        <p:nvSpPr>
          <p:cNvPr id="99" name="Line 3">
            <a:extLst>
              <a:ext uri="{FF2B5EF4-FFF2-40B4-BE49-F238E27FC236}">
                <a16:creationId xmlns:a16="http://schemas.microsoft.com/office/drawing/2014/main" id="{67D93972-8E01-3184-0877-0BB2A2788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3057" y="3740774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Oval 4">
            <a:extLst>
              <a:ext uri="{FF2B5EF4-FFF2-40B4-BE49-F238E27FC236}">
                <a16:creationId xmlns:a16="http://schemas.microsoft.com/office/drawing/2014/main" id="{32520CDA-BAD3-E07C-0B9A-5080CC07140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18045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Oval 5">
            <a:extLst>
              <a:ext uri="{FF2B5EF4-FFF2-40B4-BE49-F238E27FC236}">
                <a16:creationId xmlns:a16="http://schemas.microsoft.com/office/drawing/2014/main" id="{F54DCD61-E7AA-C277-2BE1-055419129BE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580257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6">
            <a:extLst>
              <a:ext uri="{FF2B5EF4-FFF2-40B4-BE49-F238E27FC236}">
                <a16:creationId xmlns:a16="http://schemas.microsoft.com/office/drawing/2014/main" id="{86412589-AD48-29D2-052A-0500A5D1EEF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10425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Oval 7">
            <a:extLst>
              <a:ext uri="{FF2B5EF4-FFF2-40B4-BE49-F238E27FC236}">
                <a16:creationId xmlns:a16="http://schemas.microsoft.com/office/drawing/2014/main" id="{F897E513-FA0A-19AE-0D62-04DE2E310AE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808857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Oval 8">
            <a:extLst>
              <a:ext uri="{FF2B5EF4-FFF2-40B4-BE49-F238E27FC236}">
                <a16:creationId xmlns:a16="http://schemas.microsoft.com/office/drawing/2014/main" id="{E99D04DF-419E-C098-3811-48389459CD1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723257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9">
            <a:extLst>
              <a:ext uri="{FF2B5EF4-FFF2-40B4-BE49-F238E27FC236}">
                <a16:creationId xmlns:a16="http://schemas.microsoft.com/office/drawing/2014/main" id="{78A5E0EE-F37D-FCDC-B798-744986AC73D0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875657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Oval 10">
            <a:extLst>
              <a:ext uri="{FF2B5EF4-FFF2-40B4-BE49-F238E27FC236}">
                <a16:creationId xmlns:a16="http://schemas.microsoft.com/office/drawing/2014/main" id="{A265CB79-36C1-439E-FE3A-63CC902D410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113657" y="4121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Oval 11">
            <a:extLst>
              <a:ext uri="{FF2B5EF4-FFF2-40B4-BE49-F238E27FC236}">
                <a16:creationId xmlns:a16="http://schemas.microsoft.com/office/drawing/2014/main" id="{1DB389A9-6F54-48AE-71C2-4169B7E4951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199257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12">
            <a:extLst>
              <a:ext uri="{FF2B5EF4-FFF2-40B4-BE49-F238E27FC236}">
                <a16:creationId xmlns:a16="http://schemas.microsoft.com/office/drawing/2014/main" id="{E1222646-0D5C-1681-00EE-295AE7AC122F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427857" y="3969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3">
            <a:extLst>
              <a:ext uri="{FF2B5EF4-FFF2-40B4-BE49-F238E27FC236}">
                <a16:creationId xmlns:a16="http://schemas.microsoft.com/office/drawing/2014/main" id="{3D6E0094-09C5-B742-694A-A1B5149E5C1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885057" y="4197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0" name="Oval 14">
            <a:extLst>
              <a:ext uri="{FF2B5EF4-FFF2-40B4-BE49-F238E27FC236}">
                <a16:creationId xmlns:a16="http://schemas.microsoft.com/office/drawing/2014/main" id="{9A56C04D-4F7E-CF6D-C67C-7AAC6E0B24C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57085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15">
            <a:extLst>
              <a:ext uri="{FF2B5EF4-FFF2-40B4-BE49-F238E27FC236}">
                <a16:creationId xmlns:a16="http://schemas.microsoft.com/office/drawing/2014/main" id="{1EA9A358-D586-03A0-963A-C62B830B3F8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342257" y="4045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Oval 16">
            <a:extLst>
              <a:ext uri="{FF2B5EF4-FFF2-40B4-BE49-F238E27FC236}">
                <a16:creationId xmlns:a16="http://schemas.microsoft.com/office/drawing/2014/main" id="{6D9051D8-ED6F-2E7A-ACF1-040580C9B58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266057" y="4274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Text Box 17">
            <a:extLst>
              <a:ext uri="{FF2B5EF4-FFF2-40B4-BE49-F238E27FC236}">
                <a16:creationId xmlns:a16="http://schemas.microsoft.com/office/drawing/2014/main" id="{C04DB485-C585-C534-708A-55D038E9C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857" y="34820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14" name="Line 18">
            <a:extLst>
              <a:ext uri="{FF2B5EF4-FFF2-40B4-BE49-F238E27FC236}">
                <a16:creationId xmlns:a16="http://schemas.microsoft.com/office/drawing/2014/main" id="{3265DF81-D664-F837-4D29-4D3835054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3057" y="51885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Text Box 19">
            <a:extLst>
              <a:ext uri="{FF2B5EF4-FFF2-40B4-BE49-F238E27FC236}">
                <a16:creationId xmlns:a16="http://schemas.microsoft.com/office/drawing/2014/main" id="{D682ED33-B93B-95B8-802D-0F9E4609D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5245" y="50822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16" name="Line 20">
            <a:extLst>
              <a:ext uri="{FF2B5EF4-FFF2-40B4-BE49-F238E27FC236}">
                <a16:creationId xmlns:a16="http://schemas.microsoft.com/office/drawing/2014/main" id="{F673E290-1635-6D37-55BB-DCC014DAD8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23057" y="1454774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Oval 21">
            <a:extLst>
              <a:ext uri="{FF2B5EF4-FFF2-40B4-BE49-F238E27FC236}">
                <a16:creationId xmlns:a16="http://schemas.microsoft.com/office/drawing/2014/main" id="{C4D62CED-B800-4DC3-3A18-97D8200F1FA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570857" y="1226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22">
            <a:extLst>
              <a:ext uri="{FF2B5EF4-FFF2-40B4-BE49-F238E27FC236}">
                <a16:creationId xmlns:a16="http://schemas.microsoft.com/office/drawing/2014/main" id="{8DC6105A-59A5-83FC-2533-27611EDF75F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275457" y="2140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23">
            <a:extLst>
              <a:ext uri="{FF2B5EF4-FFF2-40B4-BE49-F238E27FC236}">
                <a16:creationId xmlns:a16="http://schemas.microsoft.com/office/drawing/2014/main" id="{7FBB0EDD-1E1C-0840-3EF5-58C02BA1A09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104257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Oval 24">
            <a:extLst>
              <a:ext uri="{FF2B5EF4-FFF2-40B4-BE49-F238E27FC236}">
                <a16:creationId xmlns:a16="http://schemas.microsoft.com/office/drawing/2014/main" id="{E88FE367-2D18-F87F-8043-EB8C211A661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256657" y="1683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25">
            <a:extLst>
              <a:ext uri="{FF2B5EF4-FFF2-40B4-BE49-F238E27FC236}">
                <a16:creationId xmlns:a16="http://schemas.microsoft.com/office/drawing/2014/main" id="{8CB34531-7D4B-8801-8A61-0B295DF0A50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656457" y="2521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Oval 26">
            <a:extLst>
              <a:ext uri="{FF2B5EF4-FFF2-40B4-BE49-F238E27FC236}">
                <a16:creationId xmlns:a16="http://schemas.microsoft.com/office/drawing/2014/main" id="{202892BE-3149-25F3-F977-DADFFD7EEE2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808857" y="1302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Oval 27">
            <a:extLst>
              <a:ext uri="{FF2B5EF4-FFF2-40B4-BE49-F238E27FC236}">
                <a16:creationId xmlns:a16="http://schemas.microsoft.com/office/drawing/2014/main" id="{BE40EDC1-1888-4941-F0B4-E795282601C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570857" y="1988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Oval 28">
            <a:extLst>
              <a:ext uri="{FF2B5EF4-FFF2-40B4-BE49-F238E27FC236}">
                <a16:creationId xmlns:a16="http://schemas.microsoft.com/office/drawing/2014/main" id="{FF63B482-F2B1-B9E6-E4DC-594DA3CE450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723257" y="1530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Oval 29">
            <a:extLst>
              <a:ext uri="{FF2B5EF4-FFF2-40B4-BE49-F238E27FC236}">
                <a16:creationId xmlns:a16="http://schemas.microsoft.com/office/drawing/2014/main" id="{84A7DFB0-C6B8-14AA-C3EE-F3241658FC7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1180457" y="1378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Oval 30">
            <a:extLst>
              <a:ext uri="{FF2B5EF4-FFF2-40B4-BE49-F238E27FC236}">
                <a16:creationId xmlns:a16="http://schemas.microsoft.com/office/drawing/2014/main" id="{94949F57-8A08-52B7-F422-FB90185BD84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266057" y="1530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Oval 31">
            <a:extLst>
              <a:ext uri="{FF2B5EF4-FFF2-40B4-BE49-F238E27FC236}">
                <a16:creationId xmlns:a16="http://schemas.microsoft.com/office/drawing/2014/main" id="{2EFFE891-78C0-E265-2A36-A6C9EA6C1CE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656457" y="2216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Oval 32">
            <a:extLst>
              <a:ext uri="{FF2B5EF4-FFF2-40B4-BE49-F238E27FC236}">
                <a16:creationId xmlns:a16="http://schemas.microsoft.com/office/drawing/2014/main" id="{306B798D-EE4E-54AF-1B60-3005044A3DB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885057" y="18357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9" name="Oval 33">
            <a:extLst>
              <a:ext uri="{FF2B5EF4-FFF2-40B4-BE49-F238E27FC236}">
                <a16:creationId xmlns:a16="http://schemas.microsoft.com/office/drawing/2014/main" id="{6546C8BE-0D24-1C20-B081-D63E8491F83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875657" y="2521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Oval 34">
            <a:extLst>
              <a:ext uri="{FF2B5EF4-FFF2-40B4-BE49-F238E27FC236}">
                <a16:creationId xmlns:a16="http://schemas.microsoft.com/office/drawing/2014/main" id="{151ADF2D-8DEF-7CE7-0753-3BAFF26DCCF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266057" y="20643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35">
            <a:extLst>
              <a:ext uri="{FF2B5EF4-FFF2-40B4-BE49-F238E27FC236}">
                <a16:creationId xmlns:a16="http://schemas.microsoft.com/office/drawing/2014/main" id="{4FBAFBAF-097D-6C73-98A9-C6361F9FE9C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037457" y="23691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Text Box 36">
            <a:extLst>
              <a:ext uri="{FF2B5EF4-FFF2-40B4-BE49-F238E27FC236}">
                <a16:creationId xmlns:a16="http://schemas.microsoft.com/office/drawing/2014/main" id="{6672F913-6A74-2897-BD2A-2F4FD9058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857" y="1272212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33" name="Line 37">
            <a:extLst>
              <a:ext uri="{FF2B5EF4-FFF2-40B4-BE49-F238E27FC236}">
                <a16:creationId xmlns:a16="http://schemas.microsoft.com/office/drawing/2014/main" id="{3B26DEC9-46F7-1A80-D22D-0E4F2AA24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3057" y="2978774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Text Box 38">
            <a:extLst>
              <a:ext uri="{FF2B5EF4-FFF2-40B4-BE49-F238E27FC236}">
                <a16:creationId xmlns:a16="http://schemas.microsoft.com/office/drawing/2014/main" id="{1BFC5AA7-223F-03CA-14F8-B52FB23D4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5245" y="2872412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35" name="Text Box 40">
            <a:extLst>
              <a:ext uri="{FF2B5EF4-FFF2-40B4-BE49-F238E27FC236}">
                <a16:creationId xmlns:a16="http://schemas.microsoft.com/office/drawing/2014/main" id="{CF50B6C9-E93A-BAE7-462A-9DD93DFE6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5457" y="692774"/>
            <a:ext cx="21336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No relationship</a:t>
            </a:r>
          </a:p>
        </p:txBody>
      </p:sp>
      <p:sp>
        <p:nvSpPr>
          <p:cNvPr id="136" name="Oval 41">
            <a:extLst>
              <a:ext uri="{FF2B5EF4-FFF2-40B4-BE49-F238E27FC236}">
                <a16:creationId xmlns:a16="http://schemas.microsoft.com/office/drawing/2014/main" id="{CF948B15-7FD0-38BA-1FF1-1DB0B919AEE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351657" y="1759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42">
            <a:extLst>
              <a:ext uri="{FF2B5EF4-FFF2-40B4-BE49-F238E27FC236}">
                <a16:creationId xmlns:a16="http://schemas.microsoft.com/office/drawing/2014/main" id="{60145ED1-9CD3-7798-B6BA-E5AC6F91FD5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494657" y="25215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43">
            <a:extLst>
              <a:ext uri="{FF2B5EF4-FFF2-40B4-BE49-F238E27FC236}">
                <a16:creationId xmlns:a16="http://schemas.microsoft.com/office/drawing/2014/main" id="{D5FB9C2A-9042-ED42-E7EA-06950B7701D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10951857" y="1911974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Line 44">
            <a:extLst>
              <a:ext uri="{FF2B5EF4-FFF2-40B4-BE49-F238E27FC236}">
                <a16:creationId xmlns:a16="http://schemas.microsoft.com/office/drawing/2014/main" id="{465FE555-A16D-4046-ED6A-C02DD65EB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5457" y="1988174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Line 45">
            <a:extLst>
              <a:ext uri="{FF2B5EF4-FFF2-40B4-BE49-F238E27FC236}">
                <a16:creationId xmlns:a16="http://schemas.microsoft.com/office/drawing/2014/main" id="{DBE2C094-F6B9-83A2-BF09-EA9AF57C2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9257" y="4274174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1" name="Line 78">
            <a:extLst>
              <a:ext uri="{FF2B5EF4-FFF2-40B4-BE49-F238E27FC236}">
                <a16:creationId xmlns:a16="http://schemas.microsoft.com/office/drawing/2014/main" id="{9FF3D12C-0F75-4958-C5E0-32152B576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1001" y="725148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9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FE86B9AB-76AF-5848-5FC0-59A4AB777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6239" y="22298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BD11B46A-6A2C-AB4E-30F3-57A2F3335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9889" y="48206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4D9BD5-592B-44C3-C855-DF6E30FE9F1B}"/>
              </a:ext>
            </a:extLst>
          </p:cNvPr>
          <p:cNvSpPr txBox="1">
            <a:spLocks noChangeArrowheads="1"/>
          </p:cNvSpPr>
          <p:nvPr/>
        </p:nvSpPr>
        <p:spPr>
          <a:xfrm>
            <a:off x="1826802" y="205236"/>
            <a:ext cx="84026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altLang="en-US" sz="3200" b="1" dirty="0"/>
              <a:t>Scatter Plots of Data with Various Correlation Coefficients</a:t>
            </a: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18646DDA-EE7B-6789-240D-418506CFA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9777" y="16250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92432805-D53B-9FFA-104A-F1BAB86B8E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99777" y="1772680"/>
            <a:ext cx="2574925" cy="873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C6B17718-F778-687E-29E3-15F9679BECFE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3617502" y="2458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5297743A-A4FF-240A-CC2C-68617E73C8E4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2855502" y="2153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71E11A09-1728-98DF-CB33-64D485F82454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2550702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5E052BC6-EB11-3444-B68F-8BAEB0C14C6C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1560102" y="1696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EEC9FD04-8C70-DD49-AF1B-291957E837E8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1941102" y="1848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010D21BA-9214-5CA0-7D4D-DDFCB268ABC0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2245902" y="1925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D6C7046F-7578-6454-50F3-B38530FBF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302" y="12392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F5B25283-DCBA-5A70-3F3C-4B8B888DB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3902" y="31442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CDD8E98D-1536-FA23-1701-074C19337D87}"/>
              </a:ext>
            </a:extLst>
          </p:cNvPr>
          <p:cNvSpPr>
            <a:spLocks noChangeArrowheads="1"/>
          </p:cNvSpPr>
          <p:nvPr/>
        </p:nvSpPr>
        <p:spPr bwMode="auto">
          <a:xfrm rot="7282380" flipH="1">
            <a:off x="3236502" y="2306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259A6936-5EEE-04FB-0021-8D7AB8DAB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089" y="29156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8075EAA7-E9BD-2607-D3E2-97E9735DA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4114" y="16250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CF8291E-F997-3B15-9076-9741EAFC15F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54114" y="1772680"/>
            <a:ext cx="2574925" cy="873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E80E0A6B-2E14-AC09-D996-156D4CFB40A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571839" y="2763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E72695CC-FC6E-886D-BFBE-01662670868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95639" y="2382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913C54F3-DDB2-34D2-0A5F-29241C38DC0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666839" y="1391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13F124F8-07CE-62EB-D150-DF76B73317B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19239" y="1772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F663584C-F0CF-D27A-64F0-002C95D7202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190839" y="2610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01B0984F-6375-545C-44F3-34BB2D5E0B9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514439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5">
            <a:extLst>
              <a:ext uri="{FF2B5EF4-FFF2-40B4-BE49-F238E27FC236}">
                <a16:creationId xmlns:a16="http://schemas.microsoft.com/office/drawing/2014/main" id="{022C7BE5-81FC-ACBF-629B-DFD2548A003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809839" y="2382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6">
            <a:extLst>
              <a:ext uri="{FF2B5EF4-FFF2-40B4-BE49-F238E27FC236}">
                <a16:creationId xmlns:a16="http://schemas.microsoft.com/office/drawing/2014/main" id="{DB8BF6CB-B279-593A-4DCA-225D93EFF7B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276439" y="1772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7">
            <a:extLst>
              <a:ext uri="{FF2B5EF4-FFF2-40B4-BE49-F238E27FC236}">
                <a16:creationId xmlns:a16="http://schemas.microsoft.com/office/drawing/2014/main" id="{AE9F5696-D3EF-112B-1D25-EF53FCD6599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05039" y="1620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28">
            <a:extLst>
              <a:ext uri="{FF2B5EF4-FFF2-40B4-BE49-F238E27FC236}">
                <a16:creationId xmlns:a16="http://schemas.microsoft.com/office/drawing/2014/main" id="{533C84F5-04B5-2B2A-4892-D328CD051E2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343239" y="2153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29">
            <a:extLst>
              <a:ext uri="{FF2B5EF4-FFF2-40B4-BE49-F238E27FC236}">
                <a16:creationId xmlns:a16="http://schemas.microsoft.com/office/drawing/2014/main" id="{2E788CB6-C409-AC1D-6354-9398EF23A96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95439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30">
            <a:extLst>
              <a:ext uri="{FF2B5EF4-FFF2-40B4-BE49-F238E27FC236}">
                <a16:creationId xmlns:a16="http://schemas.microsoft.com/office/drawing/2014/main" id="{8AC93D81-CADA-FA21-FCF2-C492D81E764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114639" y="1925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3" name="Oval 31">
            <a:extLst>
              <a:ext uri="{FF2B5EF4-FFF2-40B4-BE49-F238E27FC236}">
                <a16:creationId xmlns:a16="http://schemas.microsoft.com/office/drawing/2014/main" id="{8818EA37-642D-6DFC-E4B6-0CA72B1F9B0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200239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2">
            <a:extLst>
              <a:ext uri="{FF2B5EF4-FFF2-40B4-BE49-F238E27FC236}">
                <a16:creationId xmlns:a16="http://schemas.microsoft.com/office/drawing/2014/main" id="{BBF3DC13-97B5-6A94-8124-226189FD034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81239" y="2153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3">
            <a:extLst>
              <a:ext uri="{FF2B5EF4-FFF2-40B4-BE49-F238E27FC236}">
                <a16:creationId xmlns:a16="http://schemas.microsoft.com/office/drawing/2014/main" id="{3D328DB1-7F70-0CF2-CD69-09E733D7F9A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352639" y="2382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893A4DC5-E2BA-6D0A-32E7-301681746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9639" y="11630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37" name="Line 35">
            <a:extLst>
              <a:ext uri="{FF2B5EF4-FFF2-40B4-BE49-F238E27FC236}">
                <a16:creationId xmlns:a16="http://schemas.microsoft.com/office/drawing/2014/main" id="{A83161EC-C5C9-8100-2518-79DC2884B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239" y="31442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FB01D59B-F6DC-E0D3-A459-F0E4CB1E9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427" y="29156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6C9E0992-6331-7074-C654-23C477AB1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9727" y="16250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38">
            <a:extLst>
              <a:ext uri="{FF2B5EF4-FFF2-40B4-BE49-F238E27FC236}">
                <a16:creationId xmlns:a16="http://schemas.microsoft.com/office/drawing/2014/main" id="{0F75D587-3006-B901-AF04-3F4655C5EF5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738652" y="2458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39">
            <a:extLst>
              <a:ext uri="{FF2B5EF4-FFF2-40B4-BE49-F238E27FC236}">
                <a16:creationId xmlns:a16="http://schemas.microsoft.com/office/drawing/2014/main" id="{5441D663-FEF2-E1FE-5109-ED3C5E114EE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567452" y="1772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0">
            <a:extLst>
              <a:ext uri="{FF2B5EF4-FFF2-40B4-BE49-F238E27FC236}">
                <a16:creationId xmlns:a16="http://schemas.microsoft.com/office/drawing/2014/main" id="{76D0CFD9-EB8D-0463-245A-00B3A28B598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719852" y="2077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1">
            <a:extLst>
              <a:ext uri="{FF2B5EF4-FFF2-40B4-BE49-F238E27FC236}">
                <a16:creationId xmlns:a16="http://schemas.microsoft.com/office/drawing/2014/main" id="{8B854262-84C6-6821-E4DF-4AC0A48EF06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805452" y="2382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2">
            <a:extLst>
              <a:ext uri="{FF2B5EF4-FFF2-40B4-BE49-F238E27FC236}">
                <a16:creationId xmlns:a16="http://schemas.microsoft.com/office/drawing/2014/main" id="{E470F85F-0394-2594-5A20-F8367DE6858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881652" y="1772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F9462332-9EB6-8A51-73CC-8772274A081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400639" y="1696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6493AB92-7F18-33EC-BD73-1EF35DA7D60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586252" y="1848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D3F9EC29-CE14-A705-C49A-8CF3AC41123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891052" y="2001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9FD678C8-0C8C-E58E-C907-CD6F4B893CB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195852" y="2188605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9" name="Oval 47">
            <a:extLst>
              <a:ext uri="{FF2B5EF4-FFF2-40B4-BE49-F238E27FC236}">
                <a16:creationId xmlns:a16="http://schemas.microsoft.com/office/drawing/2014/main" id="{AE0A50EE-A51C-BB86-5A83-C333C1192A1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576852" y="2153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48">
            <a:extLst>
              <a:ext uri="{FF2B5EF4-FFF2-40B4-BE49-F238E27FC236}">
                <a16:creationId xmlns:a16="http://schemas.microsoft.com/office/drawing/2014/main" id="{35360BA0-32B2-DE3E-3745-10D2B54F0C8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348252" y="2458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49">
            <a:extLst>
              <a:ext uri="{FF2B5EF4-FFF2-40B4-BE49-F238E27FC236}">
                <a16:creationId xmlns:a16="http://schemas.microsoft.com/office/drawing/2014/main" id="{9DE27A5D-0A57-A088-B173-E7FD83203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5252" y="11630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52" name="Line 50">
            <a:extLst>
              <a:ext uri="{FF2B5EF4-FFF2-40B4-BE49-F238E27FC236}">
                <a16:creationId xmlns:a16="http://schemas.microsoft.com/office/drawing/2014/main" id="{E4623970-576D-1AB8-45C2-A2EC9BAD5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3852" y="31442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51">
            <a:extLst>
              <a:ext uri="{FF2B5EF4-FFF2-40B4-BE49-F238E27FC236}">
                <a16:creationId xmlns:a16="http://schemas.microsoft.com/office/drawing/2014/main" id="{C9F7FEFB-30AF-340B-47D2-BA1B26B314E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315039" y="2306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52">
            <a:extLst>
              <a:ext uri="{FF2B5EF4-FFF2-40B4-BE49-F238E27FC236}">
                <a16:creationId xmlns:a16="http://schemas.microsoft.com/office/drawing/2014/main" id="{B6D7B8BB-28C3-25BF-57BB-D9CCCDA3A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039" y="29156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F0D7F7E8-092F-97BE-99AE-FDA71FEFA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777" y="42158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538DE187-88FE-5B8F-827D-C3E1EEA512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7777" y="4363480"/>
            <a:ext cx="2574925" cy="873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CC4C9EB7-BCD4-4E79-F6C7-ACBF11980EF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608102" y="5354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56">
            <a:extLst>
              <a:ext uri="{FF2B5EF4-FFF2-40B4-BE49-F238E27FC236}">
                <a16:creationId xmlns:a16="http://schemas.microsoft.com/office/drawing/2014/main" id="{DA5DD6D1-5A8D-C2BE-18DA-2AD3ABCDCE2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36702" y="5049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val 57">
            <a:extLst>
              <a:ext uri="{FF2B5EF4-FFF2-40B4-BE49-F238E27FC236}">
                <a16:creationId xmlns:a16="http://schemas.microsoft.com/office/drawing/2014/main" id="{30A8A646-5FFA-833E-FF2A-E10429A85E2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95639" y="3753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Oval 58">
            <a:extLst>
              <a:ext uri="{FF2B5EF4-FFF2-40B4-BE49-F238E27FC236}">
                <a16:creationId xmlns:a16="http://schemas.microsoft.com/office/drawing/2014/main" id="{6745E981-46FF-99F4-D35A-97CE7C94277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665502" y="4363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59">
            <a:extLst>
              <a:ext uri="{FF2B5EF4-FFF2-40B4-BE49-F238E27FC236}">
                <a16:creationId xmlns:a16="http://schemas.microsoft.com/office/drawing/2014/main" id="{A6E11E46-894B-AB4D-F385-AFC1062594A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24039" y="5354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60">
            <a:extLst>
              <a:ext uri="{FF2B5EF4-FFF2-40B4-BE49-F238E27FC236}">
                <a16:creationId xmlns:a16="http://schemas.microsoft.com/office/drawing/2014/main" id="{2B6FD99D-2947-9C89-35C1-CFA002CBAFA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876639" y="4820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Oval 61">
            <a:extLst>
              <a:ext uri="{FF2B5EF4-FFF2-40B4-BE49-F238E27FC236}">
                <a16:creationId xmlns:a16="http://schemas.microsoft.com/office/drawing/2014/main" id="{A4046CB7-D340-8E4F-D41A-097140FD038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038439" y="5201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Oval 62">
            <a:extLst>
              <a:ext uri="{FF2B5EF4-FFF2-40B4-BE49-F238E27FC236}">
                <a16:creationId xmlns:a16="http://schemas.microsoft.com/office/drawing/2014/main" id="{FE1B2801-6323-B5F8-05D6-F6EA6A5CFCD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114639" y="4058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63">
            <a:extLst>
              <a:ext uri="{FF2B5EF4-FFF2-40B4-BE49-F238E27FC236}">
                <a16:creationId xmlns:a16="http://schemas.microsoft.com/office/drawing/2014/main" id="{574F82E0-29B8-6380-71BE-11F469DF91E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505039" y="4058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64">
            <a:extLst>
              <a:ext uri="{FF2B5EF4-FFF2-40B4-BE49-F238E27FC236}">
                <a16:creationId xmlns:a16="http://schemas.microsoft.com/office/drawing/2014/main" id="{8551168E-9839-E150-1D40-17DA62F29B4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666839" y="4668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65">
            <a:extLst>
              <a:ext uri="{FF2B5EF4-FFF2-40B4-BE49-F238E27FC236}">
                <a16:creationId xmlns:a16="http://schemas.microsoft.com/office/drawing/2014/main" id="{F640AE34-1727-811A-B532-5363CB6A58D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95439" y="4211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66">
            <a:extLst>
              <a:ext uri="{FF2B5EF4-FFF2-40B4-BE49-F238E27FC236}">
                <a16:creationId xmlns:a16="http://schemas.microsoft.com/office/drawing/2014/main" id="{7BB63A75-3483-E03E-B3ED-D030C5AF10A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276439" y="4592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69" name="Oval 67">
            <a:extLst>
              <a:ext uri="{FF2B5EF4-FFF2-40B4-BE49-F238E27FC236}">
                <a16:creationId xmlns:a16="http://schemas.microsoft.com/office/drawing/2014/main" id="{06E4CB95-A3BE-55B5-1ACD-6DB797E8705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194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68">
            <a:extLst>
              <a:ext uri="{FF2B5EF4-FFF2-40B4-BE49-F238E27FC236}">
                <a16:creationId xmlns:a16="http://schemas.microsoft.com/office/drawing/2014/main" id="{506792EC-D4F0-D2B2-EFED-41C82B49EB1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674902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69">
            <a:extLst>
              <a:ext uri="{FF2B5EF4-FFF2-40B4-BE49-F238E27FC236}">
                <a16:creationId xmlns:a16="http://schemas.microsoft.com/office/drawing/2014/main" id="{821245F5-BBD4-6AA7-2A1A-1C4FB437D90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657439" y="5430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Text Box 70">
            <a:extLst>
              <a:ext uri="{FF2B5EF4-FFF2-40B4-BE49-F238E27FC236}">
                <a16:creationId xmlns:a16="http://schemas.microsoft.com/office/drawing/2014/main" id="{4C242E38-88AF-96E1-B693-F876E5267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489" y="3982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73" name="Line 71">
            <a:extLst>
              <a:ext uri="{FF2B5EF4-FFF2-40B4-BE49-F238E27FC236}">
                <a16:creationId xmlns:a16="http://schemas.microsoft.com/office/drawing/2014/main" id="{19519533-3427-DE33-8C29-54A2A8E8F4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1902" y="57350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72">
            <a:extLst>
              <a:ext uri="{FF2B5EF4-FFF2-40B4-BE49-F238E27FC236}">
                <a16:creationId xmlns:a16="http://schemas.microsoft.com/office/drawing/2014/main" id="{D70040E5-FF7C-C415-EE7D-B3CE172E46A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419439" y="5125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950FE9E2-D6C3-0AAC-D039-E08DD3229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089" y="5506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6" name="Line 74">
            <a:extLst>
              <a:ext uri="{FF2B5EF4-FFF2-40B4-BE49-F238E27FC236}">
                <a16:creationId xmlns:a16="http://schemas.microsoft.com/office/drawing/2014/main" id="{83D8E80B-82DA-28A7-EE61-23C0D8038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2314" y="42158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75">
            <a:extLst>
              <a:ext uri="{FF2B5EF4-FFF2-40B4-BE49-F238E27FC236}">
                <a16:creationId xmlns:a16="http://schemas.microsoft.com/office/drawing/2014/main" id="{AB728591-D965-88A6-478D-26D446F6FA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2314" y="4363480"/>
            <a:ext cx="2574925" cy="873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76">
            <a:extLst>
              <a:ext uri="{FF2B5EF4-FFF2-40B4-BE49-F238E27FC236}">
                <a16:creationId xmlns:a16="http://schemas.microsoft.com/office/drawing/2014/main" id="{B901F457-7F26-D7CB-E726-95B1879055A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542639" y="5049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77">
            <a:extLst>
              <a:ext uri="{FF2B5EF4-FFF2-40B4-BE49-F238E27FC236}">
                <a16:creationId xmlns:a16="http://schemas.microsoft.com/office/drawing/2014/main" id="{0D1231E3-5963-6FBA-C692-D6360A789DE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1847439" y="4973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78">
            <a:extLst>
              <a:ext uri="{FF2B5EF4-FFF2-40B4-BE49-F238E27FC236}">
                <a16:creationId xmlns:a16="http://schemas.microsoft.com/office/drawing/2014/main" id="{81B451AE-71D7-57D2-8D8B-9ED9E8F5AB1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904839" y="42872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79">
            <a:extLst>
              <a:ext uri="{FF2B5EF4-FFF2-40B4-BE49-F238E27FC236}">
                <a16:creationId xmlns:a16="http://schemas.microsoft.com/office/drawing/2014/main" id="{09ED3F89-7DFF-4757-9446-0A28E792B1E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523839" y="4363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80">
            <a:extLst>
              <a:ext uri="{FF2B5EF4-FFF2-40B4-BE49-F238E27FC236}">
                <a16:creationId xmlns:a16="http://schemas.microsoft.com/office/drawing/2014/main" id="{794EB599-A2A4-FDD8-EC90-5B63AC71978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152239" y="48206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83" name="Oval 81">
            <a:extLst>
              <a:ext uri="{FF2B5EF4-FFF2-40B4-BE49-F238E27FC236}">
                <a16:creationId xmlns:a16="http://schemas.microsoft.com/office/drawing/2014/main" id="{3A6880E4-F39B-5A25-71EF-6039880B1CF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838039" y="45920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2">
            <a:extLst>
              <a:ext uri="{FF2B5EF4-FFF2-40B4-BE49-F238E27FC236}">
                <a16:creationId xmlns:a16="http://schemas.microsoft.com/office/drawing/2014/main" id="{9C049683-4952-D777-EB3D-354D5A790A9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5332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 Box 83">
            <a:extLst>
              <a:ext uri="{FF2B5EF4-FFF2-40B4-BE49-F238E27FC236}">
                <a16:creationId xmlns:a16="http://schemas.microsoft.com/office/drawing/2014/main" id="{46D91ACC-176F-ECAA-B369-515728390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827" y="3982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86" name="Line 84">
            <a:extLst>
              <a:ext uri="{FF2B5EF4-FFF2-40B4-BE49-F238E27FC236}">
                <a16:creationId xmlns:a16="http://schemas.microsoft.com/office/drawing/2014/main" id="{04863556-535F-938B-30BF-6431D7922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6439" y="57350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85">
            <a:extLst>
              <a:ext uri="{FF2B5EF4-FFF2-40B4-BE49-F238E27FC236}">
                <a16:creationId xmlns:a16="http://schemas.microsoft.com/office/drawing/2014/main" id="{30765FF0-2548-6F3E-78E2-581A532E4E0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219039" y="4515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Text Box 86">
            <a:extLst>
              <a:ext uri="{FF2B5EF4-FFF2-40B4-BE49-F238E27FC236}">
                <a16:creationId xmlns:a16="http://schemas.microsoft.com/office/drawing/2014/main" id="{6E02C4BA-2062-C614-F5BA-46C637557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8627" y="5506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89" name="Text Box 87">
            <a:extLst>
              <a:ext uri="{FF2B5EF4-FFF2-40B4-BE49-F238E27FC236}">
                <a16:creationId xmlns:a16="http://schemas.microsoft.com/office/drawing/2014/main" id="{73DDE18A-AF5E-50D1-106B-DBEF1F1E6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3827" y="3220480"/>
            <a:ext cx="915987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-1</a:t>
            </a:r>
          </a:p>
        </p:txBody>
      </p:sp>
      <p:sp>
        <p:nvSpPr>
          <p:cNvPr id="90" name="Text Box 88">
            <a:extLst>
              <a:ext uri="{FF2B5EF4-FFF2-40B4-BE49-F238E27FC236}">
                <a16:creationId xmlns:a16="http://schemas.microsoft.com/office/drawing/2014/main" id="{FA2E08EE-7AF5-7810-A638-8331643CF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514" y="3230005"/>
            <a:ext cx="1000125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-.6</a:t>
            </a:r>
          </a:p>
        </p:txBody>
      </p:sp>
      <p:sp>
        <p:nvSpPr>
          <p:cNvPr id="91" name="Text Box 89">
            <a:extLst>
              <a:ext uri="{FF2B5EF4-FFF2-40B4-BE49-F238E27FC236}">
                <a16:creationId xmlns:a16="http://schemas.microsoft.com/office/drawing/2014/main" id="{7523A387-6381-74F9-C981-33DF6BC5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8714" y="3230005"/>
            <a:ext cx="814388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0</a:t>
            </a:r>
          </a:p>
        </p:txBody>
      </p:sp>
      <p:sp>
        <p:nvSpPr>
          <p:cNvPr id="92" name="Text Box 90">
            <a:extLst>
              <a:ext uri="{FF2B5EF4-FFF2-40B4-BE49-F238E27FC236}">
                <a16:creationId xmlns:a16="http://schemas.microsoft.com/office/drawing/2014/main" id="{F8BEF4CA-123B-7EC8-5D1F-58CC97FB7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177" y="5800168"/>
            <a:ext cx="1076325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+.3</a:t>
            </a:r>
          </a:p>
        </p:txBody>
      </p:sp>
      <p:sp>
        <p:nvSpPr>
          <p:cNvPr id="93" name="Text Box 91">
            <a:extLst>
              <a:ext uri="{FF2B5EF4-FFF2-40B4-BE49-F238E27FC236}">
                <a16:creationId xmlns:a16="http://schemas.microsoft.com/office/drawing/2014/main" id="{43AE9968-7BAA-F5D8-5658-DAE0EE1B3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2714" y="5785880"/>
            <a:ext cx="992188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+1</a:t>
            </a:r>
          </a:p>
        </p:txBody>
      </p:sp>
      <p:sp>
        <p:nvSpPr>
          <p:cNvPr id="94" name="Line 92">
            <a:extLst>
              <a:ext uri="{FF2B5EF4-FFF2-40B4-BE49-F238E27FC236}">
                <a16:creationId xmlns:a16="http://schemas.microsoft.com/office/drawing/2014/main" id="{21CAB106-1806-8768-E41D-609E348CB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3377" y="421584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Oval 93">
            <a:extLst>
              <a:ext uri="{FF2B5EF4-FFF2-40B4-BE49-F238E27FC236}">
                <a16:creationId xmlns:a16="http://schemas.microsoft.com/office/drawing/2014/main" id="{21E5C4B6-2C7E-1D47-C870-87F048092C2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6198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94">
            <a:extLst>
              <a:ext uri="{FF2B5EF4-FFF2-40B4-BE49-F238E27FC236}">
                <a16:creationId xmlns:a16="http://schemas.microsoft.com/office/drawing/2014/main" id="{E4609DC5-7D2E-F141-A665-2BAA573CEFA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0864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Oval 95">
            <a:extLst>
              <a:ext uri="{FF2B5EF4-FFF2-40B4-BE49-F238E27FC236}">
                <a16:creationId xmlns:a16="http://schemas.microsoft.com/office/drawing/2014/main" id="{56FB4BE2-D821-BABC-DDBD-97BB6FF548A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6386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Oval 96">
            <a:extLst>
              <a:ext uri="{FF2B5EF4-FFF2-40B4-BE49-F238E27FC236}">
                <a16:creationId xmlns:a16="http://schemas.microsoft.com/office/drawing/2014/main" id="{EA1EFBEA-652A-C5F2-F7B8-FA291BAFAB1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9434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97">
            <a:extLst>
              <a:ext uri="{FF2B5EF4-FFF2-40B4-BE49-F238E27FC236}">
                <a16:creationId xmlns:a16="http://schemas.microsoft.com/office/drawing/2014/main" id="{F81D982C-A263-C12F-9D53-C7C97EA8DE4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248239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 b="0" baseline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00" name="Oval 98">
            <a:extLst>
              <a:ext uri="{FF2B5EF4-FFF2-40B4-BE49-F238E27FC236}">
                <a16:creationId xmlns:a16="http://schemas.microsoft.com/office/drawing/2014/main" id="{DAEE3777-CE19-F37E-6846-7CFF16EEDAD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570502" y="4744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Text Box 99">
            <a:extLst>
              <a:ext uri="{FF2B5EF4-FFF2-40B4-BE49-F238E27FC236}">
                <a16:creationId xmlns:a16="http://schemas.microsoft.com/office/drawing/2014/main" id="{7723534B-C675-33E8-3976-59CFE667E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902" y="37538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2" name="Line 100">
            <a:extLst>
              <a:ext uri="{FF2B5EF4-FFF2-40B4-BE49-F238E27FC236}">
                <a16:creationId xmlns:a16="http://schemas.microsoft.com/office/drawing/2014/main" id="{EB5F9FC4-8F87-07DC-AD2D-5655844DE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7502" y="573508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 Box 101">
            <a:extLst>
              <a:ext uri="{FF2B5EF4-FFF2-40B4-BE49-F238E27FC236}">
                <a16:creationId xmlns:a16="http://schemas.microsoft.com/office/drawing/2014/main" id="{4FA632FB-3B37-9251-E1D8-52F3BD71F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9689" y="550648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aseline="0">
                <a:solidFill>
                  <a:schemeClr val="tx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4" name="Text Box 102">
            <a:extLst>
              <a:ext uri="{FF2B5EF4-FFF2-40B4-BE49-F238E27FC236}">
                <a16:creationId xmlns:a16="http://schemas.microsoft.com/office/drawing/2014/main" id="{6F88339A-0730-F9C6-C150-FFF67E15E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364" y="5798580"/>
            <a:ext cx="814388" cy="4699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baseline="0">
                <a:solidFill>
                  <a:schemeClr val="tx2"/>
                </a:solidFill>
                <a:latin typeface="Arial" panose="020B0604020202020204" pitchFamily="34" charset="0"/>
              </a:rPr>
              <a:t>r = 0</a:t>
            </a:r>
          </a:p>
        </p:txBody>
      </p:sp>
      <p:sp>
        <p:nvSpPr>
          <p:cNvPr id="105" name="Oval 103">
            <a:extLst>
              <a:ext uri="{FF2B5EF4-FFF2-40B4-BE49-F238E27FC236}">
                <a16:creationId xmlns:a16="http://schemas.microsoft.com/office/drawing/2014/main" id="{59D35764-0F2E-FCCF-737B-DB26D801776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038439" y="4515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Oval 104">
            <a:extLst>
              <a:ext uri="{FF2B5EF4-FFF2-40B4-BE49-F238E27FC236}">
                <a16:creationId xmlns:a16="http://schemas.microsoft.com/office/drawing/2014/main" id="{58B2CAAB-4036-21FC-F896-278C5E54FF6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428839" y="51254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Oval 105">
            <a:extLst>
              <a:ext uri="{FF2B5EF4-FFF2-40B4-BE49-F238E27FC236}">
                <a16:creationId xmlns:a16="http://schemas.microsoft.com/office/drawing/2014/main" id="{FDDCD109-6D6F-A827-FDEE-B34F6CDC55F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809839" y="4134880"/>
            <a:ext cx="228600" cy="228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106">
            <a:extLst>
              <a:ext uri="{FF2B5EF4-FFF2-40B4-BE49-F238E27FC236}">
                <a16:creationId xmlns:a16="http://schemas.microsoft.com/office/drawing/2014/main" id="{80ACE780-F445-E1B3-A9A1-AD0F4EB68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5070" y="6515627"/>
            <a:ext cx="59293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200" b="0" baseline="0" dirty="0">
                <a:solidFill>
                  <a:schemeClr val="tx1"/>
                </a:solidFill>
              </a:rPr>
              <a:t>Slide from: Statistics for Managers Using Microsoft® Excel  4th Edition, 2004 Prentice-Hall</a:t>
            </a:r>
          </a:p>
        </p:txBody>
      </p:sp>
      <p:sp>
        <p:nvSpPr>
          <p:cNvPr id="109" name="Rectangle 106">
            <a:extLst>
              <a:ext uri="{FF2B5EF4-FFF2-40B4-BE49-F238E27FC236}">
                <a16:creationId xmlns:a16="http://schemas.microsoft.com/office/drawing/2014/main" id="{3E59B18E-9EC4-963A-A0A8-88959A0ED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9400" y="6223832"/>
            <a:ext cx="59293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200" b="0" baseline="0" dirty="0">
                <a:solidFill>
                  <a:schemeClr val="tx1"/>
                </a:solidFill>
              </a:rPr>
              <a:t>Slide from: Statistics for Managers Using Microsoft® Excel  4th Edition, 2004 Prentice-Hall</a:t>
            </a:r>
          </a:p>
        </p:txBody>
      </p:sp>
    </p:spTree>
    <p:extLst>
      <p:ext uri="{BB962C8B-B14F-4D97-AF65-F5344CB8AC3E}">
        <p14:creationId xmlns:p14="http://schemas.microsoft.com/office/powerpoint/2010/main" val="45013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BDBEF4-BB47-C6C8-B322-E186048B8DB3}"/>
              </a:ext>
            </a:extLst>
          </p:cNvPr>
          <p:cNvSpPr txBox="1"/>
          <p:nvPr/>
        </p:nvSpPr>
        <p:spPr>
          <a:xfrm>
            <a:off x="417386" y="563437"/>
            <a:ext cx="9264433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entury Gothic"/>
                <a:ea typeface="+mn-lt"/>
                <a:cs typeface="Calibri" panose="020F0502020204030204"/>
              </a:rPr>
              <a:t>Correlation</a:t>
            </a:r>
            <a:endParaRPr kumimoji="0" lang="en-US" sz="32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DEDC6-5186-9ED6-1A37-34BFF5838095}"/>
              </a:ext>
            </a:extLst>
          </p:cNvPr>
          <p:cNvSpPr txBox="1">
            <a:spLocks/>
          </p:cNvSpPr>
          <p:nvPr/>
        </p:nvSpPr>
        <p:spPr>
          <a:xfrm>
            <a:off x="417385" y="1253331"/>
            <a:ext cx="1089091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Measures the strength of association between two variables</a:t>
            </a:r>
          </a:p>
          <a:p>
            <a:pPr marL="971550" lvl="1" indent="-514350">
              <a:buFont typeface="Wingdings 3"/>
              <a:buAutoNum type="alphaLcParenR"/>
            </a:pPr>
            <a:r>
              <a:rPr lang="en-US" dirty="0"/>
              <a:t>Ranges between –1 and 1</a:t>
            </a:r>
          </a:p>
          <a:p>
            <a:pPr marL="971550" lvl="1" indent="-514350">
              <a:buFont typeface="Wingdings 3"/>
              <a:buAutoNum type="alphaLcParenR"/>
            </a:pPr>
            <a:r>
              <a:rPr lang="en-US" dirty="0"/>
              <a:t>The closer to –1, the stronger the negative association</a:t>
            </a:r>
          </a:p>
          <a:p>
            <a:pPr marL="971550" lvl="1" indent="-514350">
              <a:buFont typeface="Wingdings 3"/>
              <a:buAutoNum type="alphaLcParenR"/>
            </a:pPr>
            <a:r>
              <a:rPr lang="en-US" dirty="0"/>
              <a:t>The closer to 1, the stronger the positive association</a:t>
            </a:r>
          </a:p>
          <a:p>
            <a:pPr marL="971550" lvl="1" indent="-514350">
              <a:buFont typeface="Wingdings 3"/>
              <a:buAutoNum type="alphaLcParenR"/>
            </a:pPr>
            <a:r>
              <a:rPr lang="en-US" dirty="0"/>
              <a:t>The closer to 0, the weaker the association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FDA272-1226-E02D-5653-ACC6351C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078" y="3429000"/>
            <a:ext cx="5167843" cy="2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9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">
            <a:extLst>
              <a:ext uri="{FF2B5EF4-FFF2-40B4-BE49-F238E27FC236}">
                <a16:creationId xmlns:a16="http://schemas.microsoft.com/office/drawing/2014/main" id="{CF497901-202F-41A9-757E-277F315223B0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575604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Linear regression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EBFCF0E2-E353-CE63-13CD-95EA94208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645" y="1223967"/>
            <a:ext cx="820711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0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In </a:t>
            </a:r>
            <a:r>
              <a:rPr lang="en-US" altLang="en-US" sz="2000" b="1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regression</a:t>
            </a:r>
            <a:r>
              <a:rPr lang="en-US" altLang="en-US" sz="2000" b="0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, one variable is called the “independent variable”  (</a:t>
            </a:r>
            <a:r>
              <a:rPr lang="en-US" altLang="en-US" sz="2000" dirty="0">
                <a:cs typeface="Times New Roman" panose="02020603050405020304" pitchFamily="18" charset="0"/>
              </a:rPr>
              <a:t>or “</a:t>
            </a:r>
            <a:r>
              <a:rPr lang="en-US" altLang="en-US" sz="2000" b="0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predictor variable”) and the other is called the “dependent variable” (or “response variable”).</a:t>
            </a:r>
            <a:r>
              <a:rPr lang="en-US" altLang="en-US" sz="2000" b="0" baseline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B6981D81-4FB1-85E1-16FD-121164EC84C8}"/>
              </a:ext>
            </a:extLst>
          </p:cNvPr>
          <p:cNvSpPr txBox="1">
            <a:spLocks noChangeArrowheads="1"/>
          </p:cNvSpPr>
          <p:nvPr/>
        </p:nvSpPr>
        <p:spPr>
          <a:xfrm>
            <a:off x="1999984" y="2541190"/>
            <a:ext cx="4916774" cy="16054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dirty="0"/>
              <a:t>You may have seen this:</a:t>
            </a:r>
          </a:p>
          <a:p>
            <a:pPr marL="0" indent="0" algn="ctr">
              <a:buNone/>
            </a:pPr>
            <a:r>
              <a:rPr lang="en-US" altLang="en-US" i="1" dirty="0"/>
              <a:t>Y = </a:t>
            </a:r>
            <a:r>
              <a:rPr lang="en-US" altLang="en-US" i="1" dirty="0" err="1"/>
              <a:t>mX</a:t>
            </a:r>
            <a:r>
              <a:rPr lang="en-US" altLang="en-US" i="1" dirty="0"/>
              <a:t> + B</a:t>
            </a:r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94150B8F-23BE-1EC4-0DCD-243884C05B5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616960"/>
            <a:ext cx="3432175" cy="3286125"/>
            <a:chOff x="2638" y="1818"/>
            <a:chExt cx="2162" cy="2070"/>
          </a:xfrm>
        </p:grpSpPr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E2C4EF9F-1017-D382-7BC2-4915B43DC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818"/>
              <a:ext cx="0" cy="20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810DDA06-CFA5-6C11-CB00-C27DF3FFD8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8" y="2832"/>
              <a:ext cx="187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C5D57A7D-CE8B-3E1A-26CB-076C150DB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920"/>
              <a:ext cx="1920" cy="1632"/>
            </a:xfrm>
            <a:prstGeom prst="line">
              <a:avLst/>
            </a:prstGeom>
            <a:noFill/>
            <a:ln w="57150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8">
            <a:extLst>
              <a:ext uri="{FF2B5EF4-FFF2-40B4-BE49-F238E27FC236}">
                <a16:creationId xmlns:a16="http://schemas.microsoft.com/office/drawing/2014/main" id="{46517761-0152-A7D1-6248-FA622FE20CF9}"/>
              </a:ext>
            </a:extLst>
          </p:cNvPr>
          <p:cNvGrpSpPr>
            <a:grpSpLocks/>
          </p:cNvGrpSpPr>
          <p:nvPr/>
        </p:nvGrpSpPr>
        <p:grpSpPr bwMode="auto">
          <a:xfrm>
            <a:off x="5278438" y="4804540"/>
            <a:ext cx="1811338" cy="519113"/>
            <a:chOff x="2123" y="3196"/>
            <a:chExt cx="1141" cy="327"/>
          </a:xfrm>
        </p:grpSpPr>
        <p:sp>
          <p:nvSpPr>
            <p:cNvPr id="52" name="Oval 9">
              <a:extLst>
                <a:ext uri="{FF2B5EF4-FFF2-40B4-BE49-F238E27FC236}">
                  <a16:creationId xmlns:a16="http://schemas.microsoft.com/office/drawing/2014/main" id="{34B1501B-B74E-5B52-6743-F356E1C06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216"/>
              <a:ext cx="336" cy="2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10">
              <a:extLst>
                <a:ext uri="{FF2B5EF4-FFF2-40B4-BE49-F238E27FC236}">
                  <a16:creationId xmlns:a16="http://schemas.microsoft.com/office/drawing/2014/main" id="{A7B96DE2-FFD3-B469-AECC-05E4E2BE1D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3" y="3196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i="1" baseline="0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54" name="Line 11">
              <a:extLst>
                <a:ext uri="{FF2B5EF4-FFF2-40B4-BE49-F238E27FC236}">
                  <a16:creationId xmlns:a16="http://schemas.microsoft.com/office/drawing/2014/main" id="{C1AE4254-5F7B-20D7-BB4A-EE30C1A1DB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7" y="3360"/>
              <a:ext cx="685" cy="1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12">
            <a:extLst>
              <a:ext uri="{FF2B5EF4-FFF2-40B4-BE49-F238E27FC236}">
                <a16:creationId xmlns:a16="http://schemas.microsoft.com/office/drawing/2014/main" id="{542F9EE1-B30E-0175-99EE-699BAFBD9100}"/>
              </a:ext>
            </a:extLst>
          </p:cNvPr>
          <p:cNvGrpSpPr>
            <a:grpSpLocks/>
          </p:cNvGrpSpPr>
          <p:nvPr/>
        </p:nvGrpSpPr>
        <p:grpSpPr bwMode="auto">
          <a:xfrm>
            <a:off x="8232777" y="2855085"/>
            <a:ext cx="1703388" cy="1066800"/>
            <a:chOff x="3984" y="1968"/>
            <a:chExt cx="1073" cy="672"/>
          </a:xfrm>
        </p:grpSpPr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5CFB4D0F-FBA6-0E1E-F081-AFEF9C548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2640"/>
              <a:ext cx="816" cy="0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3E32BED5-4905-565B-3F1D-269423AB5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968"/>
              <a:ext cx="0" cy="672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Box 15">
              <a:extLst>
                <a:ext uri="{FF2B5EF4-FFF2-40B4-BE49-F238E27FC236}">
                  <a16:creationId xmlns:a16="http://schemas.microsoft.com/office/drawing/2014/main" id="{D58F5F8A-C7BA-90F9-1B7F-F4380358A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1" y="2290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baseline="0" dirty="0">
                  <a:solidFill>
                    <a:srgbClr val="FF66FF"/>
                  </a:solidFill>
                </a:rPr>
                <a:t>m</a:t>
              </a:r>
            </a:p>
          </p:txBody>
        </p:sp>
      </p:grpSp>
      <p:sp>
        <p:nvSpPr>
          <p:cNvPr id="59" name="Line 6">
            <a:extLst>
              <a:ext uri="{FF2B5EF4-FFF2-40B4-BE49-F238E27FC236}">
                <a16:creationId xmlns:a16="http://schemas.microsoft.com/office/drawing/2014/main" id="{764099F5-6184-429C-D936-2D6B214EEF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7176" y="3405419"/>
            <a:ext cx="599483" cy="5951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" name="Text Box 7">
            <a:extLst>
              <a:ext uri="{FF2B5EF4-FFF2-40B4-BE49-F238E27FC236}">
                <a16:creationId xmlns:a16="http://schemas.microsoft.com/office/drawing/2014/main" id="{ADFAE7C0-C708-D90B-6BD4-D4E980C4D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219" y="3976249"/>
            <a:ext cx="17513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0" baseline="0" dirty="0">
                <a:solidFill>
                  <a:srgbClr val="FF0000"/>
                </a:solidFill>
              </a:rPr>
              <a:t>Dependent</a:t>
            </a:r>
            <a:br>
              <a:rPr lang="en-US" altLang="en-US" sz="2000" b="0" baseline="0" dirty="0">
                <a:solidFill>
                  <a:srgbClr val="FF0000"/>
                </a:solidFill>
              </a:rPr>
            </a:br>
            <a:r>
              <a:rPr lang="en-US" altLang="en-US" sz="2000" b="0" baseline="0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61" name="Line 6">
            <a:extLst>
              <a:ext uri="{FF2B5EF4-FFF2-40B4-BE49-F238E27FC236}">
                <a16:creationId xmlns:a16="http://schemas.microsoft.com/office/drawing/2014/main" id="{38B31CDF-E293-2144-1E12-371D39CF49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17479" y="3499992"/>
            <a:ext cx="1" cy="59513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" name="Text Box 7">
            <a:extLst>
              <a:ext uri="{FF2B5EF4-FFF2-40B4-BE49-F238E27FC236}">
                <a16:creationId xmlns:a16="http://schemas.microsoft.com/office/drawing/2014/main" id="{FBD2A924-8760-72CC-E74A-0B6F12737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712" y="4087760"/>
            <a:ext cx="1882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Ind</a:t>
            </a:r>
            <a:r>
              <a:rPr lang="en-US" altLang="en-US" sz="2000" b="0" baseline="0" dirty="0">
                <a:solidFill>
                  <a:srgbClr val="FF0000"/>
                </a:solidFill>
              </a:rPr>
              <a:t>ependent</a:t>
            </a:r>
            <a:br>
              <a:rPr lang="en-US" altLang="en-US" sz="2000" b="0" baseline="0" dirty="0">
                <a:solidFill>
                  <a:srgbClr val="FF0000"/>
                </a:solidFill>
              </a:rPr>
            </a:br>
            <a:r>
              <a:rPr lang="en-US" altLang="en-US" sz="2000" b="0" baseline="0" dirty="0">
                <a:solidFill>
                  <a:srgbClr val="FF0000"/>
                </a:solidFill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328599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8728466-CBB9-CA83-1AD6-CD40937D9891}"/>
              </a:ext>
            </a:extLst>
          </p:cNvPr>
          <p:cNvSpPr txBox="1">
            <a:spLocks noChangeArrowheads="1"/>
          </p:cNvSpPr>
          <p:nvPr/>
        </p:nvSpPr>
        <p:spPr>
          <a:xfrm>
            <a:off x="2065866" y="1537429"/>
            <a:ext cx="8424472" cy="189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FontTx/>
              <a:buNone/>
            </a:pPr>
            <a:r>
              <a:rPr lang="en-US" altLang="en-US" sz="2400" dirty="0"/>
              <a:t>If you know something about X, this knowledge helps you predict something about Y. 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A638D53-84EF-B755-FFB2-597B352768F3}"/>
              </a:ext>
            </a:extLst>
          </p:cNvPr>
          <p:cNvGrpSpPr>
            <a:grpSpLocks/>
          </p:cNvGrpSpPr>
          <p:nvPr/>
        </p:nvGrpSpPr>
        <p:grpSpPr bwMode="auto">
          <a:xfrm>
            <a:off x="6863291" y="2754912"/>
            <a:ext cx="3432175" cy="3286125"/>
            <a:chOff x="2638" y="1818"/>
            <a:chExt cx="2162" cy="2070"/>
          </a:xfrm>
        </p:grpSpPr>
        <p:sp>
          <p:nvSpPr>
            <p:cNvPr id="4" name="Line 5">
              <a:extLst>
                <a:ext uri="{FF2B5EF4-FFF2-40B4-BE49-F238E27FC236}">
                  <a16:creationId xmlns:a16="http://schemas.microsoft.com/office/drawing/2014/main" id="{1BAAD986-D2B6-63E1-EE5A-C5A764390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818"/>
              <a:ext cx="0" cy="20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518FE472-0901-009C-24E6-41E8882FE4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8" y="2832"/>
              <a:ext cx="18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963D4DC7-9AA6-2D8E-DB3B-515CB7D06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920"/>
              <a:ext cx="1920" cy="1632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8">
            <a:extLst>
              <a:ext uri="{FF2B5EF4-FFF2-40B4-BE49-F238E27FC236}">
                <a16:creationId xmlns:a16="http://schemas.microsoft.com/office/drawing/2014/main" id="{8D82B3A8-C9BF-DCC6-CCEE-148533610D5E}"/>
              </a:ext>
            </a:extLst>
          </p:cNvPr>
          <p:cNvGrpSpPr>
            <a:grpSpLocks/>
          </p:cNvGrpSpPr>
          <p:nvPr/>
        </p:nvGrpSpPr>
        <p:grpSpPr bwMode="auto">
          <a:xfrm>
            <a:off x="5983816" y="4942492"/>
            <a:ext cx="1873250" cy="519113"/>
            <a:chOff x="2084" y="3196"/>
            <a:chExt cx="1180" cy="327"/>
          </a:xfrm>
        </p:grpSpPr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E9D30B0-20DF-E0F2-2CD2-DBFC8DC49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216"/>
              <a:ext cx="336" cy="2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A707A9E5-69F4-22BA-EE4F-5B4167785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4" y="3196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i="1" baseline="0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D58E4F52-CF09-FD7A-3E7E-CE53B8DDB7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7" y="3360"/>
              <a:ext cx="685" cy="1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0116F-3728-3D26-01E6-6E0A7734C5B5}"/>
              </a:ext>
            </a:extLst>
          </p:cNvPr>
          <p:cNvSpPr/>
          <p:nvPr/>
        </p:nvSpPr>
        <p:spPr>
          <a:xfrm>
            <a:off x="2984496" y="3605557"/>
            <a:ext cx="2802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i="1" dirty="0"/>
              <a:t>Y = </a:t>
            </a:r>
            <a:r>
              <a:rPr lang="en-US" altLang="en-US" sz="3600" i="1" dirty="0" err="1"/>
              <a:t>mX</a:t>
            </a:r>
            <a:r>
              <a:rPr lang="en-US" altLang="en-US" sz="3600" i="1" dirty="0"/>
              <a:t> + B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7AB612B9-38F2-F659-E3BE-F1AD64FAF8ED}"/>
              </a:ext>
            </a:extLst>
          </p:cNvPr>
          <p:cNvGrpSpPr>
            <a:grpSpLocks/>
          </p:cNvGrpSpPr>
          <p:nvPr/>
        </p:nvGrpSpPr>
        <p:grpSpPr bwMode="auto">
          <a:xfrm>
            <a:off x="9000065" y="2993033"/>
            <a:ext cx="1676400" cy="1066800"/>
            <a:chOff x="3984" y="1968"/>
            <a:chExt cx="1056" cy="672"/>
          </a:xfrm>
        </p:grpSpPr>
        <p:sp>
          <p:nvSpPr>
            <p:cNvPr id="23" name="Line 13">
              <a:extLst>
                <a:ext uri="{FF2B5EF4-FFF2-40B4-BE49-F238E27FC236}">
                  <a16:creationId xmlns:a16="http://schemas.microsoft.com/office/drawing/2014/main" id="{7902FB65-D0A5-F7AE-C4BA-80CCEDD672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2640"/>
              <a:ext cx="816" cy="0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62D09F0B-82CD-61EA-A914-BE8B7074E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968"/>
              <a:ext cx="0" cy="672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15">
              <a:extLst>
                <a:ext uri="{FF2B5EF4-FFF2-40B4-BE49-F238E27FC236}">
                  <a16:creationId xmlns:a16="http://schemas.microsoft.com/office/drawing/2014/main" id="{FF9C96A3-3FF5-F4DF-D013-52B894BCC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291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baseline="0" dirty="0">
                  <a:solidFill>
                    <a:srgbClr val="FF66FF"/>
                  </a:solidFill>
                </a:rPr>
                <a:t>m</a:t>
              </a:r>
            </a:p>
          </p:txBody>
        </p:sp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931C2A2F-4303-54DF-A483-718CF217A6CE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715304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04612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37C247FD-A8F3-BEA9-4A65-4A2219B1D50C}"/>
              </a:ext>
            </a:extLst>
          </p:cNvPr>
          <p:cNvSpPr txBox="1">
            <a:spLocks noChangeArrowheads="1"/>
          </p:cNvSpPr>
          <p:nvPr/>
        </p:nvSpPr>
        <p:spPr>
          <a:xfrm>
            <a:off x="561975" y="2962848"/>
            <a:ext cx="7886700" cy="61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Y =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Symbol" panose="05050102010706020507" pitchFamily="18" charset="2"/>
              </a:rPr>
              <a:t>0</a:t>
            </a:r>
            <a:r>
              <a:rPr lang="en-US" altLang="en-US" dirty="0">
                <a:sym typeface="Symbol" panose="05050102010706020507" pitchFamily="18" charset="2"/>
              </a:rPr>
              <a:t> + 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dirty="0"/>
              <a:t>  + </a:t>
            </a:r>
            <a:r>
              <a:rPr lang="el-GR" altLang="en-US" dirty="0"/>
              <a:t>ε</a:t>
            </a:r>
            <a:endParaRPr lang="en-US" altLang="en-US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57DE9C-2CD1-CC9B-E84D-4ACB0FEBAB21}"/>
              </a:ext>
            </a:extLst>
          </p:cNvPr>
          <p:cNvGrpSpPr>
            <a:grpSpLocks/>
          </p:cNvGrpSpPr>
          <p:nvPr/>
        </p:nvGrpSpPr>
        <p:grpSpPr bwMode="auto">
          <a:xfrm>
            <a:off x="3283869" y="3428998"/>
            <a:ext cx="3071559" cy="2381225"/>
            <a:chOff x="3696" y="2064"/>
            <a:chExt cx="1633" cy="1415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17C7B413-0A9F-B5AA-023E-5C0403B32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2064"/>
              <a:ext cx="336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5D8A4B74-513A-0823-4733-526E75D0B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9" y="2400"/>
              <a:ext cx="1440" cy="1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>
                  <a:solidFill>
                    <a:srgbClr val="FF0000"/>
                  </a:solidFill>
                </a:rPr>
                <a:t>Residuals –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deviations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from the</a:t>
              </a:r>
              <a:br>
                <a:rPr lang="en-US" altLang="en-US" sz="2800" dirty="0">
                  <a:solidFill>
                    <a:srgbClr val="FF0000"/>
                  </a:solidFill>
                </a:rPr>
              </a:br>
              <a:r>
                <a:rPr lang="en-US" altLang="en-US" sz="2800" dirty="0">
                  <a:solidFill>
                    <a:srgbClr val="FF0000"/>
                  </a:solidFill>
                </a:rPr>
                <a:t>line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933E023-95E3-426E-2C9F-9E27774BA1DA}"/>
              </a:ext>
            </a:extLst>
          </p:cNvPr>
          <p:cNvGrpSpPr>
            <a:grpSpLocks/>
          </p:cNvGrpSpPr>
          <p:nvPr/>
        </p:nvGrpSpPr>
        <p:grpSpPr bwMode="auto">
          <a:xfrm>
            <a:off x="1079845" y="3492500"/>
            <a:ext cx="1599855" cy="2352783"/>
            <a:chOff x="668" y="1968"/>
            <a:chExt cx="964" cy="1472"/>
          </a:xfrm>
        </p:grpSpPr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1AD947BD-6327-47EB-01ED-C0BD2006077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2" y="1656"/>
              <a:ext cx="240" cy="864"/>
            </a:xfrm>
            <a:prstGeom prst="leftBrace">
              <a:avLst>
                <a:gd name="adj1" fmla="val 300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43719238-A5DA-C25B-09F5-AD56D5540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" y="2304"/>
              <a:ext cx="964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>
                  <a:solidFill>
                    <a:srgbClr val="FF0000"/>
                  </a:solidFill>
                </a:rPr>
                <a:t>Fixed – exactly on the line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D5720C7-D929-8D44-A05E-62DD2AF37E00}"/>
              </a:ext>
            </a:extLst>
          </p:cNvPr>
          <p:cNvSpPr/>
          <p:nvPr/>
        </p:nvSpPr>
        <p:spPr>
          <a:xfrm>
            <a:off x="565146" y="1994653"/>
            <a:ext cx="2802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/>
              <a:t>Y</a:t>
            </a:r>
            <a:r>
              <a:rPr lang="en-US" altLang="en-US" sz="2800" i="1" dirty="0"/>
              <a:t> = </a:t>
            </a:r>
            <a:r>
              <a:rPr lang="en-US" altLang="en-US" sz="2800" i="1" dirty="0" err="1"/>
              <a:t>mX</a:t>
            </a:r>
            <a:r>
              <a:rPr lang="en-US" altLang="en-US" sz="2800" i="1" dirty="0"/>
              <a:t> + 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EBCDBB-C121-DF3D-7F9F-3762440601A6}"/>
              </a:ext>
            </a:extLst>
          </p:cNvPr>
          <p:cNvCxnSpPr>
            <a:cxnSpLocks/>
          </p:cNvCxnSpPr>
          <p:nvPr/>
        </p:nvCxnSpPr>
        <p:spPr>
          <a:xfrm flipH="1">
            <a:off x="1498600" y="2427446"/>
            <a:ext cx="698500" cy="6100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D2BC90-4155-6458-AA5D-292610EF8D7E}"/>
              </a:ext>
            </a:extLst>
          </p:cNvPr>
          <p:cNvCxnSpPr>
            <a:cxnSpLocks/>
          </p:cNvCxnSpPr>
          <p:nvPr/>
        </p:nvCxnSpPr>
        <p:spPr>
          <a:xfrm>
            <a:off x="1450531" y="2435317"/>
            <a:ext cx="602915" cy="602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CD8E9AF-0F13-4700-381C-48D1C7A35BB4}"/>
              </a:ext>
            </a:extLst>
          </p:cNvPr>
          <p:cNvSpPr txBox="1">
            <a:spLocks noChangeArrowheads="1"/>
          </p:cNvSpPr>
          <p:nvPr/>
        </p:nvSpPr>
        <p:spPr>
          <a:xfrm>
            <a:off x="1926166" y="932591"/>
            <a:ext cx="8424472" cy="189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FontTx/>
              <a:buNone/>
            </a:pPr>
            <a:r>
              <a:rPr lang="en-US" altLang="en-US" sz="2400" dirty="0"/>
              <a:t>If you know something about X, this knowledge helps you predict something about Y. 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A749074B-0E82-F4AC-96A2-2155DEBBC719}"/>
              </a:ext>
            </a:extLst>
          </p:cNvPr>
          <p:cNvSpPr txBox="1">
            <a:spLocks noChangeArrowheads="1"/>
          </p:cNvSpPr>
          <p:nvPr/>
        </p:nvSpPr>
        <p:spPr>
          <a:xfrm>
            <a:off x="1384300" y="110466"/>
            <a:ext cx="9144000" cy="1462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Prediction</a:t>
            </a:r>
          </a:p>
        </p:txBody>
      </p:sp>
      <p:pic>
        <p:nvPicPr>
          <p:cNvPr id="32" name="Picture 31" descr="A graph of a slope&#10;&#10;Description automatically generated">
            <a:extLst>
              <a:ext uri="{FF2B5EF4-FFF2-40B4-BE49-F238E27FC236}">
                <a16:creationId xmlns:a16="http://schemas.microsoft.com/office/drawing/2014/main" id="{1CF7B961-8839-FFD5-88B6-710C0D0FD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41" y="2040296"/>
            <a:ext cx="5880080" cy="32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>
            <a:extLst>
              <a:ext uri="{FF2B5EF4-FFF2-40B4-BE49-F238E27FC236}">
                <a16:creationId xmlns:a16="http://schemas.microsoft.com/office/drawing/2014/main" id="{ACD8E9AF-0F13-4700-381C-48D1C7A35BB4}"/>
              </a:ext>
            </a:extLst>
          </p:cNvPr>
          <p:cNvSpPr txBox="1">
            <a:spLocks noChangeArrowheads="1"/>
          </p:cNvSpPr>
          <p:nvPr/>
        </p:nvSpPr>
        <p:spPr>
          <a:xfrm>
            <a:off x="1883764" y="1089978"/>
            <a:ext cx="8424472" cy="189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50000"/>
              </a:spcBef>
              <a:buFontTx/>
              <a:buNone/>
            </a:pPr>
            <a:r>
              <a:rPr lang="en-US" altLang="en-US" sz="2400" dirty="0"/>
              <a:t>Using two or more independent variables to predict the outcome of a dependent variable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A749074B-0E82-F4AC-96A2-2155DEBBC719}"/>
              </a:ext>
            </a:extLst>
          </p:cNvPr>
          <p:cNvSpPr txBox="1">
            <a:spLocks noChangeArrowheads="1"/>
          </p:cNvSpPr>
          <p:nvPr/>
        </p:nvSpPr>
        <p:spPr>
          <a:xfrm>
            <a:off x="3336805" y="435839"/>
            <a:ext cx="5518389" cy="1348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/>
              <a:t>Multiple Linear Regression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7C247FD-A8F3-BEA9-4A65-4A2219B1D50C}"/>
              </a:ext>
            </a:extLst>
          </p:cNvPr>
          <p:cNvSpPr txBox="1">
            <a:spLocks noChangeArrowheads="1"/>
          </p:cNvSpPr>
          <p:nvPr/>
        </p:nvSpPr>
        <p:spPr>
          <a:xfrm>
            <a:off x="1794423" y="2694715"/>
            <a:ext cx="6860507" cy="61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Y =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Symbol" panose="05050102010706020507" pitchFamily="18" charset="2"/>
              </a:rPr>
              <a:t>0</a:t>
            </a:r>
            <a:r>
              <a:rPr lang="en-US" altLang="en-US" dirty="0">
                <a:sym typeface="Symbol" panose="05050102010706020507" pitchFamily="18" charset="2"/>
              </a:rPr>
              <a:t> + 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dirty="0"/>
              <a:t>  + </a:t>
            </a:r>
            <a:r>
              <a:rPr lang="el-GR" altLang="en-US" dirty="0"/>
              <a:t>ε</a:t>
            </a:r>
            <a:endParaRPr lang="en-US" altLang="en-US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76E9B-7933-1DD5-BC8F-194133AC9F91}"/>
              </a:ext>
            </a:extLst>
          </p:cNvPr>
          <p:cNvSpPr txBox="1"/>
          <p:nvPr/>
        </p:nvSpPr>
        <p:spPr>
          <a:xfrm>
            <a:off x="1711922" y="2246288"/>
            <a:ext cx="505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i="1" dirty="0"/>
              <a:t>“Simple Linear Regression”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6CD6B-CE09-F229-9E00-47FA6A9F1217}"/>
              </a:ext>
            </a:extLst>
          </p:cNvPr>
          <p:cNvSpPr txBox="1"/>
          <p:nvPr/>
        </p:nvSpPr>
        <p:spPr>
          <a:xfrm>
            <a:off x="7320844" y="2246288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i="1" dirty="0"/>
              <a:t>“Multiple Linear Regression”</a:t>
            </a:r>
            <a:endParaRPr lang="en-US" i="1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2A09441-A426-E112-391C-BF3DEF06ECCD}"/>
              </a:ext>
            </a:extLst>
          </p:cNvPr>
          <p:cNvSpPr txBox="1">
            <a:spLocks noChangeArrowheads="1"/>
          </p:cNvSpPr>
          <p:nvPr/>
        </p:nvSpPr>
        <p:spPr>
          <a:xfrm>
            <a:off x="6972855" y="2696171"/>
            <a:ext cx="6161469" cy="61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/>
              <a:t>Y =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Symbol" panose="05050102010706020507" pitchFamily="18" charset="2"/>
              </a:rPr>
              <a:t>0</a:t>
            </a:r>
            <a:r>
              <a:rPr lang="en-US" altLang="en-US" dirty="0">
                <a:sym typeface="Symbol" panose="05050102010706020507" pitchFamily="18" charset="2"/>
              </a:rPr>
              <a:t> + 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/>
              <a:t>  +</a:t>
            </a:r>
            <a:r>
              <a:rPr lang="en-US" altLang="en-US" dirty="0">
                <a:sym typeface="Symbol" panose="05050102010706020507" pitchFamily="18" charset="2"/>
              </a:rPr>
              <a:t> 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X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/>
              <a:t> + </a:t>
            </a:r>
            <a:r>
              <a:rPr lang="el-GR" altLang="en-US" dirty="0"/>
              <a:t>ε</a:t>
            </a:r>
            <a:endParaRPr lang="en-US" altLang="en-US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830C0-81BB-FDBE-DF3F-C96EE1C3BB32}"/>
              </a:ext>
            </a:extLst>
          </p:cNvPr>
          <p:cNvGrpSpPr/>
          <p:nvPr/>
        </p:nvGrpSpPr>
        <p:grpSpPr>
          <a:xfrm>
            <a:off x="999940" y="2729451"/>
            <a:ext cx="9999618" cy="3678032"/>
            <a:chOff x="1096191" y="2763826"/>
            <a:chExt cx="9999618" cy="3678032"/>
          </a:xfrm>
        </p:grpSpPr>
        <p:pic>
          <p:nvPicPr>
            <p:cNvPr id="15" name="Picture 14" descr="A graph and diagram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FA943584-F09E-E9AC-9DB9-C0E93D87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16"/>
            <a:stretch/>
          </p:blipFill>
          <p:spPr>
            <a:xfrm>
              <a:off x="1096191" y="3193082"/>
              <a:ext cx="9999618" cy="324877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7DAE9F-DB8A-5C0A-972D-A29E064C4D2D}"/>
                </a:ext>
              </a:extLst>
            </p:cNvPr>
            <p:cNvSpPr/>
            <p:nvPr/>
          </p:nvSpPr>
          <p:spPr>
            <a:xfrm>
              <a:off x="5094514" y="2763826"/>
              <a:ext cx="1815050" cy="1189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437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</TotalTime>
  <Words>650</Words>
  <Application>Microsoft Office PowerPoint</Application>
  <PresentationFormat>Widescreen</PresentationFormat>
  <Paragraphs>165</Paragraphs>
  <Slides>18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Calibri Light</vt:lpstr>
      <vt:lpstr>Century Gothic</vt:lpstr>
      <vt:lpstr>Symbol</vt:lpstr>
      <vt:lpstr>Times New Roman</vt:lpstr>
      <vt:lpstr>Wingdings</vt:lpstr>
      <vt:lpstr>Wingdings 3</vt:lpstr>
      <vt:lpstr>Office Theme</vt:lpstr>
      <vt:lpstr>Custom Design</vt:lpstr>
      <vt:lpstr>21_Custom Design</vt:lpstr>
      <vt:lpstr>Clip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Assumptions</vt:lpstr>
      <vt:lpstr>Residual Analysis for  Homoscedasticity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Stabach, Jared</dc:creator>
  <cp:lastModifiedBy>Grant PC</cp:lastModifiedBy>
  <cp:revision>40</cp:revision>
  <dcterms:created xsi:type="dcterms:W3CDTF">2024-06-23T19:14:47Z</dcterms:created>
  <dcterms:modified xsi:type="dcterms:W3CDTF">2024-09-19T05:56:36Z</dcterms:modified>
</cp:coreProperties>
</file>